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132"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urendra\Desktop\data%20science\ASSIGN%20MENT3\ASSIGNMENT%203%20ROW%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urendra\Desktop\data%20science\ASSIGN%20MENT3\ASSIGNMENT%203%20ROW%20DA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920" b="1" i="0" u="none" strike="noStrike" kern="1200" cap="all" spc="150" baseline="0">
                <a:solidFill>
                  <a:schemeClr val="tx1">
                    <a:lumMod val="50000"/>
                    <a:lumOff val="50000"/>
                  </a:schemeClr>
                </a:solidFill>
                <a:latin typeface="+mn-lt"/>
                <a:ea typeface="+mn-ea"/>
                <a:cs typeface="+mn-cs"/>
              </a:defRPr>
            </a:pPr>
            <a:r>
              <a:rPr lang="en-US"/>
              <a:t>COMPITITOR’S PRICE </a:t>
            </a:r>
          </a:p>
        </c:rich>
      </c:tx>
      <c:overlay val="0"/>
      <c:spPr>
        <a:noFill/>
        <a:ln>
          <a:noFill/>
        </a:ln>
        <a:effectLst/>
      </c:spPr>
      <c:txPr>
        <a:bodyPr rot="0" spcFirstLastPara="1" vertOverflow="ellipsis" vert="horz" wrap="square" anchor="ctr" anchorCtr="1"/>
        <a:lstStyle/>
        <a:p>
          <a:pPr>
            <a:defRPr sz="192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Sheet1!$B$14</c:f>
              <c:strCache>
                <c:ptCount val="1"/>
                <c:pt idx="0">
                  <c:v>PRICE</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Sheet1!$A$15:$A$22</c:f>
              <c:strCache>
                <c:ptCount val="8"/>
                <c:pt idx="0">
                  <c:v>BOMBAY WADAPAV</c:v>
                </c:pt>
                <c:pt idx="1">
                  <c:v>ONION WADAPAV</c:v>
                </c:pt>
                <c:pt idx="2">
                  <c:v>PIZZA WADAPAV</c:v>
                </c:pt>
                <c:pt idx="3">
                  <c:v>SCHEZWAN WADAPAV</c:v>
                </c:pt>
                <c:pt idx="4">
                  <c:v>TIKKA MASHALA WADAPAV</c:v>
                </c:pt>
                <c:pt idx="5">
                  <c:v>TANGY MAYA WADAPAV</c:v>
                </c:pt>
                <c:pt idx="6">
                  <c:v>CHEESE MAYO WADAPAV</c:v>
                </c:pt>
                <c:pt idx="7">
                  <c:v>PERI PERI WADAPAV </c:v>
                </c:pt>
              </c:strCache>
            </c:strRef>
          </c:cat>
          <c:val>
            <c:numRef>
              <c:f>Sheet1!$B$15:$B$22</c:f>
              <c:numCache>
                <c:formatCode>General</c:formatCode>
                <c:ptCount val="8"/>
                <c:pt idx="0">
                  <c:v>20</c:v>
                </c:pt>
                <c:pt idx="1">
                  <c:v>25</c:v>
                </c:pt>
                <c:pt idx="2">
                  <c:v>30</c:v>
                </c:pt>
                <c:pt idx="3">
                  <c:v>30</c:v>
                </c:pt>
                <c:pt idx="4">
                  <c:v>30</c:v>
                </c:pt>
                <c:pt idx="5">
                  <c:v>30</c:v>
                </c:pt>
                <c:pt idx="6">
                  <c:v>50</c:v>
                </c:pt>
                <c:pt idx="7">
                  <c:v>40</c:v>
                </c:pt>
              </c:numCache>
            </c:numRef>
          </c:val>
          <c:extLst>
            <c:ext xmlns:c16="http://schemas.microsoft.com/office/drawing/2014/chart" uri="{C3380CC4-5D6E-409C-BE32-E72D297353CC}">
              <c16:uniqueId val="{00000000-05AF-478F-A917-FF6E91DA0452}"/>
            </c:ext>
          </c:extLst>
        </c:ser>
        <c:dLbls>
          <c:dLblPos val="inEnd"/>
          <c:showLegendKey val="0"/>
          <c:showVal val="1"/>
          <c:showCatName val="0"/>
          <c:showSerName val="0"/>
          <c:showPercent val="0"/>
          <c:showBubbleSize val="0"/>
        </c:dLbls>
        <c:gapWidth val="150"/>
        <c:overlap val="100"/>
        <c:axId val="437829856"/>
        <c:axId val="437830840"/>
      </c:barChart>
      <c:catAx>
        <c:axId val="437829856"/>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37830840"/>
        <c:crosses val="autoZero"/>
        <c:auto val="1"/>
        <c:lblAlgn val="ctr"/>
        <c:lblOffset val="100"/>
        <c:noMultiLvlLbl val="0"/>
      </c:catAx>
      <c:valAx>
        <c:axId val="437830840"/>
        <c:scaling>
          <c:orientation val="minMax"/>
        </c:scaling>
        <c:delete val="0"/>
        <c:axPos val="l"/>
        <c:majorGridlines>
          <c:spPr>
            <a:ln>
              <a:solidFill>
                <a:schemeClr val="tx1">
                  <a:lumMod val="15000"/>
                  <a:lumOff val="85000"/>
                </a:schemeClr>
              </a:solidFill>
            </a:ln>
            <a:effectLst/>
          </c:spPr>
        </c:majorGridlines>
        <c:title>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37829856"/>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6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2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0.2270115904232983"/>
          <c:y val="0.14582432311934682"/>
          <c:w val="0.76697376605088929"/>
          <c:h val="0.55188834216989957"/>
        </c:manualLayout>
      </c:layout>
      <c:barChart>
        <c:barDir val="col"/>
        <c:grouping val="clustered"/>
        <c:varyColors val="0"/>
        <c:ser>
          <c:idx val="0"/>
          <c:order val="0"/>
          <c:tx>
            <c:strRef>
              <c:f>Sheet1!$E$14</c:f>
              <c:strCache>
                <c:ptCount val="1"/>
                <c:pt idx="0">
                  <c:v>Penitration PRICE</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dLbls>
            <c:spPr>
              <a:noFill/>
              <a:ln>
                <a:noFill/>
              </a:ln>
              <a:effectLst/>
            </c:spPr>
            <c:txPr>
              <a:bodyPr rot="0" spcFirstLastPara="1" vertOverflow="ellipsis" vert="horz" wrap="square" anchor="ctr" anchorCtr="1"/>
              <a:lstStyle/>
              <a:p>
                <a:pPr>
                  <a:defRPr sz="1600" b="0" i="0" u="none" strike="noStrike" kern="1200" cap="none" spc="0" baseline="0">
                    <a:ln w="0"/>
                    <a:solidFill>
                      <a:schemeClr val="accent1"/>
                    </a:solidFill>
                    <a:effectLst>
                      <a:outerShdw blurRad="38100" dist="25400" dir="5400000" algn="ctr" rotWithShape="0">
                        <a:srgbClr val="6E747A">
                          <a:alpha val="43000"/>
                        </a:srgbClr>
                      </a:outerShdw>
                    </a:effectLst>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Sheet1!$D$15:$D$22</c:f>
              <c:strCache>
                <c:ptCount val="8"/>
                <c:pt idx="0">
                  <c:v>BOMBAY WADAPAV</c:v>
                </c:pt>
                <c:pt idx="1">
                  <c:v>ONION WADAPAV</c:v>
                </c:pt>
                <c:pt idx="2">
                  <c:v>PIZZA WADAPAV</c:v>
                </c:pt>
                <c:pt idx="3">
                  <c:v>SCHEZWAN WADAPAV</c:v>
                </c:pt>
                <c:pt idx="4">
                  <c:v>TIKKA MASHALA WADAPAV</c:v>
                </c:pt>
                <c:pt idx="5">
                  <c:v>TANGY MAYA WADAPAV</c:v>
                </c:pt>
                <c:pt idx="6">
                  <c:v>CHEESE MAYO WADAPAV</c:v>
                </c:pt>
                <c:pt idx="7">
                  <c:v>PERI PERI WADAPAV </c:v>
                </c:pt>
              </c:strCache>
            </c:strRef>
          </c:cat>
          <c:val>
            <c:numRef>
              <c:f>Sheet1!$E$15:$E$22</c:f>
              <c:numCache>
                <c:formatCode>General</c:formatCode>
                <c:ptCount val="8"/>
                <c:pt idx="0">
                  <c:v>15</c:v>
                </c:pt>
                <c:pt idx="1">
                  <c:v>20</c:v>
                </c:pt>
                <c:pt idx="2">
                  <c:v>25</c:v>
                </c:pt>
                <c:pt idx="3">
                  <c:v>25</c:v>
                </c:pt>
                <c:pt idx="4">
                  <c:v>25</c:v>
                </c:pt>
                <c:pt idx="5">
                  <c:v>25</c:v>
                </c:pt>
                <c:pt idx="6">
                  <c:v>40</c:v>
                </c:pt>
                <c:pt idx="7">
                  <c:v>35</c:v>
                </c:pt>
              </c:numCache>
            </c:numRef>
          </c:val>
          <c:extLst>
            <c:ext xmlns:c16="http://schemas.microsoft.com/office/drawing/2014/chart" uri="{C3380CC4-5D6E-409C-BE32-E72D297353CC}">
              <c16:uniqueId val="{00000000-2F3A-43B4-9FE2-A54C5EF306DF}"/>
            </c:ext>
          </c:extLst>
        </c:ser>
        <c:dLbls>
          <c:dLblPos val="outEnd"/>
          <c:showLegendKey val="0"/>
          <c:showVal val="1"/>
          <c:showCatName val="0"/>
          <c:showSerName val="0"/>
          <c:showPercent val="0"/>
          <c:showBubbleSize val="0"/>
        </c:dLbls>
        <c:gapWidth val="150"/>
        <c:axId val="506764384"/>
        <c:axId val="506760776"/>
      </c:barChart>
      <c:catAx>
        <c:axId val="506764384"/>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06760776"/>
        <c:crosses val="autoZero"/>
        <c:auto val="1"/>
        <c:lblAlgn val="ctr"/>
        <c:lblOffset val="100"/>
        <c:noMultiLvlLbl val="0"/>
      </c:catAx>
      <c:valAx>
        <c:axId val="506760776"/>
        <c:scaling>
          <c:orientation val="minMax"/>
        </c:scaling>
        <c:delete val="0"/>
        <c:axPos val="l"/>
        <c:majorGridlines>
          <c:spPr>
            <a:ln>
              <a:solidFill>
                <a:schemeClr val="tx1">
                  <a:lumMod val="15000"/>
                  <a:lumOff val="85000"/>
                </a:schemeClr>
              </a:solidFill>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06764384"/>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6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9">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styleClr val="auto"/>
    </cs:lnRef>
    <cs:fillRef idx="0">
      <cs:styleClr val="auto"/>
    </cs:fillRef>
    <cs:effectRef idx="0"/>
    <cs:fontRef idx="minor">
      <a:schemeClr val="tx1"/>
    </cs:fontRef>
    <cs:spPr>
      <a:pattFill prst="ltDnDiag">
        <a:fgClr>
          <a:schemeClr val="phClr"/>
        </a:fgClr>
        <a:bgClr>
          <a:schemeClr val="phClr">
            <a:lumMod val="20000"/>
            <a:lumOff val="80000"/>
          </a:schemeClr>
        </a:bgClr>
      </a:pattFill>
      <a:ln>
        <a:solidFill>
          <a:schemeClr val="phClr"/>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spPr>
      <a:ln w="19050" cap="flat" cmpd="sng" algn="ctr">
        <a:solidFill>
          <a:schemeClr val="tx1">
            <a:lumMod val="25000"/>
            <a:lumOff val="75000"/>
          </a:schemeClr>
        </a:solidFill>
        <a:round/>
      </a:ln>
    </cs:spPr>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2A1C-9781-439E-9860-DB5AE5426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B821E2-3AFA-4902-887D-3821D43BB7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98242-1E36-4B2D-8AF5-9FA39731EA83}"/>
              </a:ext>
            </a:extLst>
          </p:cNvPr>
          <p:cNvSpPr>
            <a:spLocks noGrp="1"/>
          </p:cNvSpPr>
          <p:nvPr>
            <p:ph type="dt" sz="half" idx="10"/>
          </p:nvPr>
        </p:nvSpPr>
        <p:spPr/>
        <p:txBody>
          <a:bodyPr/>
          <a:lstStyle/>
          <a:p>
            <a:fld id="{2E3CB699-7BA6-4284-8DA6-3B6B0C0A575A}" type="datetimeFigureOut">
              <a:rPr lang="en-US" smtClean="0"/>
              <a:t>7/28/2021</a:t>
            </a:fld>
            <a:endParaRPr lang="en-US"/>
          </a:p>
        </p:txBody>
      </p:sp>
      <p:sp>
        <p:nvSpPr>
          <p:cNvPr id="5" name="Footer Placeholder 4">
            <a:extLst>
              <a:ext uri="{FF2B5EF4-FFF2-40B4-BE49-F238E27FC236}">
                <a16:creationId xmlns:a16="http://schemas.microsoft.com/office/drawing/2014/main" id="{37253F08-E529-4BB5-A72E-1D64854A1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20C6D-5B7B-451E-8404-29CC63BAFD04}"/>
              </a:ext>
            </a:extLst>
          </p:cNvPr>
          <p:cNvSpPr>
            <a:spLocks noGrp="1"/>
          </p:cNvSpPr>
          <p:nvPr>
            <p:ph type="sldNum" sz="quarter" idx="12"/>
          </p:nvPr>
        </p:nvSpPr>
        <p:spPr/>
        <p:txBody>
          <a:bodyPr/>
          <a:lstStyle/>
          <a:p>
            <a:fld id="{3861FCEB-3E7B-4D7C-97CC-D26DE3AD1BD0}" type="slidenum">
              <a:rPr lang="en-US" smtClean="0"/>
              <a:t>‹#›</a:t>
            </a:fld>
            <a:endParaRPr lang="en-US"/>
          </a:p>
        </p:txBody>
      </p:sp>
    </p:spTree>
    <p:extLst>
      <p:ext uri="{BB962C8B-B14F-4D97-AF65-F5344CB8AC3E}">
        <p14:creationId xmlns:p14="http://schemas.microsoft.com/office/powerpoint/2010/main" val="3781899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D961F-75E6-42BB-BA04-7A4F356213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738147-F47D-412E-835E-901C1BB9D3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C1545-D965-4A69-A12D-39A1B5385EA1}"/>
              </a:ext>
            </a:extLst>
          </p:cNvPr>
          <p:cNvSpPr>
            <a:spLocks noGrp="1"/>
          </p:cNvSpPr>
          <p:nvPr>
            <p:ph type="dt" sz="half" idx="10"/>
          </p:nvPr>
        </p:nvSpPr>
        <p:spPr/>
        <p:txBody>
          <a:bodyPr/>
          <a:lstStyle/>
          <a:p>
            <a:fld id="{2E3CB699-7BA6-4284-8DA6-3B6B0C0A575A}" type="datetimeFigureOut">
              <a:rPr lang="en-US" smtClean="0"/>
              <a:t>7/28/2021</a:t>
            </a:fld>
            <a:endParaRPr lang="en-US"/>
          </a:p>
        </p:txBody>
      </p:sp>
      <p:sp>
        <p:nvSpPr>
          <p:cNvPr id="5" name="Footer Placeholder 4">
            <a:extLst>
              <a:ext uri="{FF2B5EF4-FFF2-40B4-BE49-F238E27FC236}">
                <a16:creationId xmlns:a16="http://schemas.microsoft.com/office/drawing/2014/main" id="{A6582BF6-AEF9-4858-8821-48769E3C2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DA28C-DD10-4F52-A7DD-5111D16134F2}"/>
              </a:ext>
            </a:extLst>
          </p:cNvPr>
          <p:cNvSpPr>
            <a:spLocks noGrp="1"/>
          </p:cNvSpPr>
          <p:nvPr>
            <p:ph type="sldNum" sz="quarter" idx="12"/>
          </p:nvPr>
        </p:nvSpPr>
        <p:spPr/>
        <p:txBody>
          <a:bodyPr/>
          <a:lstStyle/>
          <a:p>
            <a:fld id="{3861FCEB-3E7B-4D7C-97CC-D26DE3AD1BD0}" type="slidenum">
              <a:rPr lang="en-US" smtClean="0"/>
              <a:t>‹#›</a:t>
            </a:fld>
            <a:endParaRPr lang="en-US"/>
          </a:p>
        </p:txBody>
      </p:sp>
    </p:spTree>
    <p:extLst>
      <p:ext uri="{BB962C8B-B14F-4D97-AF65-F5344CB8AC3E}">
        <p14:creationId xmlns:p14="http://schemas.microsoft.com/office/powerpoint/2010/main" val="267068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B7E52B-AC2D-4DC9-A55B-5CA97E0672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36785D-4677-438F-85DE-D6F4F39959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34141-208C-4543-972B-37DA5D8F8419}"/>
              </a:ext>
            </a:extLst>
          </p:cNvPr>
          <p:cNvSpPr>
            <a:spLocks noGrp="1"/>
          </p:cNvSpPr>
          <p:nvPr>
            <p:ph type="dt" sz="half" idx="10"/>
          </p:nvPr>
        </p:nvSpPr>
        <p:spPr/>
        <p:txBody>
          <a:bodyPr/>
          <a:lstStyle/>
          <a:p>
            <a:fld id="{2E3CB699-7BA6-4284-8DA6-3B6B0C0A575A}" type="datetimeFigureOut">
              <a:rPr lang="en-US" smtClean="0"/>
              <a:t>7/28/2021</a:t>
            </a:fld>
            <a:endParaRPr lang="en-US"/>
          </a:p>
        </p:txBody>
      </p:sp>
      <p:sp>
        <p:nvSpPr>
          <p:cNvPr id="5" name="Footer Placeholder 4">
            <a:extLst>
              <a:ext uri="{FF2B5EF4-FFF2-40B4-BE49-F238E27FC236}">
                <a16:creationId xmlns:a16="http://schemas.microsoft.com/office/drawing/2014/main" id="{18304800-9308-46BD-9AB1-F5EF46B39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0942A9-F947-4A93-BCAE-E2A9C3D1A8B5}"/>
              </a:ext>
            </a:extLst>
          </p:cNvPr>
          <p:cNvSpPr>
            <a:spLocks noGrp="1"/>
          </p:cNvSpPr>
          <p:nvPr>
            <p:ph type="sldNum" sz="quarter" idx="12"/>
          </p:nvPr>
        </p:nvSpPr>
        <p:spPr/>
        <p:txBody>
          <a:bodyPr/>
          <a:lstStyle/>
          <a:p>
            <a:fld id="{3861FCEB-3E7B-4D7C-97CC-D26DE3AD1BD0}" type="slidenum">
              <a:rPr lang="en-US" smtClean="0"/>
              <a:t>‹#›</a:t>
            </a:fld>
            <a:endParaRPr lang="en-US"/>
          </a:p>
        </p:txBody>
      </p:sp>
    </p:spTree>
    <p:extLst>
      <p:ext uri="{BB962C8B-B14F-4D97-AF65-F5344CB8AC3E}">
        <p14:creationId xmlns:p14="http://schemas.microsoft.com/office/powerpoint/2010/main" val="129410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6ED91-7D33-4F37-B3CD-B62922C5BA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479F5A-3197-4861-B20A-77AB3E551E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05865D-4DF9-4F3E-9137-2F73E8A9796A}"/>
              </a:ext>
            </a:extLst>
          </p:cNvPr>
          <p:cNvSpPr>
            <a:spLocks noGrp="1"/>
          </p:cNvSpPr>
          <p:nvPr>
            <p:ph type="dt" sz="half" idx="10"/>
          </p:nvPr>
        </p:nvSpPr>
        <p:spPr/>
        <p:txBody>
          <a:bodyPr/>
          <a:lstStyle/>
          <a:p>
            <a:fld id="{2E3CB699-7BA6-4284-8DA6-3B6B0C0A575A}" type="datetimeFigureOut">
              <a:rPr lang="en-US" smtClean="0"/>
              <a:t>7/28/2021</a:t>
            </a:fld>
            <a:endParaRPr lang="en-US"/>
          </a:p>
        </p:txBody>
      </p:sp>
      <p:sp>
        <p:nvSpPr>
          <p:cNvPr id="5" name="Footer Placeholder 4">
            <a:extLst>
              <a:ext uri="{FF2B5EF4-FFF2-40B4-BE49-F238E27FC236}">
                <a16:creationId xmlns:a16="http://schemas.microsoft.com/office/drawing/2014/main" id="{57A9A5E7-BB76-4DE1-965C-FCBACDCC86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764A6-69F4-4A1F-BF7B-5F01FDCE5290}"/>
              </a:ext>
            </a:extLst>
          </p:cNvPr>
          <p:cNvSpPr>
            <a:spLocks noGrp="1"/>
          </p:cNvSpPr>
          <p:nvPr>
            <p:ph type="sldNum" sz="quarter" idx="12"/>
          </p:nvPr>
        </p:nvSpPr>
        <p:spPr/>
        <p:txBody>
          <a:bodyPr/>
          <a:lstStyle/>
          <a:p>
            <a:fld id="{3861FCEB-3E7B-4D7C-97CC-D26DE3AD1BD0}" type="slidenum">
              <a:rPr lang="en-US" smtClean="0"/>
              <a:t>‹#›</a:t>
            </a:fld>
            <a:endParaRPr lang="en-US"/>
          </a:p>
        </p:txBody>
      </p:sp>
    </p:spTree>
    <p:extLst>
      <p:ext uri="{BB962C8B-B14F-4D97-AF65-F5344CB8AC3E}">
        <p14:creationId xmlns:p14="http://schemas.microsoft.com/office/powerpoint/2010/main" val="317866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A9A3-E751-42C4-A28D-0C1AA3714D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DA619-C8B0-483F-AEFA-EEED7F78ED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BD51D4-C3F9-4953-BD70-4769D3744F45}"/>
              </a:ext>
            </a:extLst>
          </p:cNvPr>
          <p:cNvSpPr>
            <a:spLocks noGrp="1"/>
          </p:cNvSpPr>
          <p:nvPr>
            <p:ph type="dt" sz="half" idx="10"/>
          </p:nvPr>
        </p:nvSpPr>
        <p:spPr/>
        <p:txBody>
          <a:bodyPr/>
          <a:lstStyle/>
          <a:p>
            <a:fld id="{2E3CB699-7BA6-4284-8DA6-3B6B0C0A575A}" type="datetimeFigureOut">
              <a:rPr lang="en-US" smtClean="0"/>
              <a:t>7/28/2021</a:t>
            </a:fld>
            <a:endParaRPr lang="en-US"/>
          </a:p>
        </p:txBody>
      </p:sp>
      <p:sp>
        <p:nvSpPr>
          <p:cNvPr id="5" name="Footer Placeholder 4">
            <a:extLst>
              <a:ext uri="{FF2B5EF4-FFF2-40B4-BE49-F238E27FC236}">
                <a16:creationId xmlns:a16="http://schemas.microsoft.com/office/drawing/2014/main" id="{182883C0-CA8C-4B75-B931-37D4EE5D11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7CEEE0-C172-4079-8BF9-FC39B48BCFCB}"/>
              </a:ext>
            </a:extLst>
          </p:cNvPr>
          <p:cNvSpPr>
            <a:spLocks noGrp="1"/>
          </p:cNvSpPr>
          <p:nvPr>
            <p:ph type="sldNum" sz="quarter" idx="12"/>
          </p:nvPr>
        </p:nvSpPr>
        <p:spPr/>
        <p:txBody>
          <a:bodyPr/>
          <a:lstStyle/>
          <a:p>
            <a:fld id="{3861FCEB-3E7B-4D7C-97CC-D26DE3AD1BD0}" type="slidenum">
              <a:rPr lang="en-US" smtClean="0"/>
              <a:t>‹#›</a:t>
            </a:fld>
            <a:endParaRPr lang="en-US"/>
          </a:p>
        </p:txBody>
      </p:sp>
    </p:spTree>
    <p:extLst>
      <p:ext uri="{BB962C8B-B14F-4D97-AF65-F5344CB8AC3E}">
        <p14:creationId xmlns:p14="http://schemas.microsoft.com/office/powerpoint/2010/main" val="3960244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AAD20-89AE-43E9-8A5F-98691B86D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5F8B4F-FBFB-4B26-9A9E-8E024ECF5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DCA6E6-CA0F-4E7F-AF48-C3E17FA21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68957D-4DC1-47A1-BC23-6B88332C10E7}"/>
              </a:ext>
            </a:extLst>
          </p:cNvPr>
          <p:cNvSpPr>
            <a:spLocks noGrp="1"/>
          </p:cNvSpPr>
          <p:nvPr>
            <p:ph type="dt" sz="half" idx="10"/>
          </p:nvPr>
        </p:nvSpPr>
        <p:spPr/>
        <p:txBody>
          <a:bodyPr/>
          <a:lstStyle/>
          <a:p>
            <a:fld id="{2E3CB699-7BA6-4284-8DA6-3B6B0C0A575A}" type="datetimeFigureOut">
              <a:rPr lang="en-US" smtClean="0"/>
              <a:t>7/28/2021</a:t>
            </a:fld>
            <a:endParaRPr lang="en-US"/>
          </a:p>
        </p:txBody>
      </p:sp>
      <p:sp>
        <p:nvSpPr>
          <p:cNvPr id="6" name="Footer Placeholder 5">
            <a:extLst>
              <a:ext uri="{FF2B5EF4-FFF2-40B4-BE49-F238E27FC236}">
                <a16:creationId xmlns:a16="http://schemas.microsoft.com/office/drawing/2014/main" id="{58904DFD-A9AA-45F5-8CA0-3B5BABBB7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DC9EC-0242-44F8-A914-A4F1541EFB43}"/>
              </a:ext>
            </a:extLst>
          </p:cNvPr>
          <p:cNvSpPr>
            <a:spLocks noGrp="1"/>
          </p:cNvSpPr>
          <p:nvPr>
            <p:ph type="sldNum" sz="quarter" idx="12"/>
          </p:nvPr>
        </p:nvSpPr>
        <p:spPr/>
        <p:txBody>
          <a:bodyPr/>
          <a:lstStyle/>
          <a:p>
            <a:fld id="{3861FCEB-3E7B-4D7C-97CC-D26DE3AD1BD0}" type="slidenum">
              <a:rPr lang="en-US" smtClean="0"/>
              <a:t>‹#›</a:t>
            </a:fld>
            <a:endParaRPr lang="en-US"/>
          </a:p>
        </p:txBody>
      </p:sp>
    </p:spTree>
    <p:extLst>
      <p:ext uri="{BB962C8B-B14F-4D97-AF65-F5344CB8AC3E}">
        <p14:creationId xmlns:p14="http://schemas.microsoft.com/office/powerpoint/2010/main" val="371584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C2FA-6FE4-4DBE-8031-BA9814BA9C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897A9A-536A-4DCC-95FC-C0EA06F882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5C3C7-9881-4BAC-8506-BB0D38B127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7D6259-EBE3-4323-8933-EC04E08B8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5DA015-6198-46FF-8B4D-6CC0A7427F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6ED0F1-F825-4BC4-8578-82009C9AD84E}"/>
              </a:ext>
            </a:extLst>
          </p:cNvPr>
          <p:cNvSpPr>
            <a:spLocks noGrp="1"/>
          </p:cNvSpPr>
          <p:nvPr>
            <p:ph type="dt" sz="half" idx="10"/>
          </p:nvPr>
        </p:nvSpPr>
        <p:spPr/>
        <p:txBody>
          <a:bodyPr/>
          <a:lstStyle/>
          <a:p>
            <a:fld id="{2E3CB699-7BA6-4284-8DA6-3B6B0C0A575A}" type="datetimeFigureOut">
              <a:rPr lang="en-US" smtClean="0"/>
              <a:t>7/28/2021</a:t>
            </a:fld>
            <a:endParaRPr lang="en-US"/>
          </a:p>
        </p:txBody>
      </p:sp>
      <p:sp>
        <p:nvSpPr>
          <p:cNvPr id="8" name="Footer Placeholder 7">
            <a:extLst>
              <a:ext uri="{FF2B5EF4-FFF2-40B4-BE49-F238E27FC236}">
                <a16:creationId xmlns:a16="http://schemas.microsoft.com/office/drawing/2014/main" id="{A13CDBB2-B291-482A-ADA4-01C3B5A4A7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20EAE2-CEAB-473B-8B59-20805B1DEBB0}"/>
              </a:ext>
            </a:extLst>
          </p:cNvPr>
          <p:cNvSpPr>
            <a:spLocks noGrp="1"/>
          </p:cNvSpPr>
          <p:nvPr>
            <p:ph type="sldNum" sz="quarter" idx="12"/>
          </p:nvPr>
        </p:nvSpPr>
        <p:spPr/>
        <p:txBody>
          <a:bodyPr/>
          <a:lstStyle/>
          <a:p>
            <a:fld id="{3861FCEB-3E7B-4D7C-97CC-D26DE3AD1BD0}" type="slidenum">
              <a:rPr lang="en-US" smtClean="0"/>
              <a:t>‹#›</a:t>
            </a:fld>
            <a:endParaRPr lang="en-US"/>
          </a:p>
        </p:txBody>
      </p:sp>
    </p:spTree>
    <p:extLst>
      <p:ext uri="{BB962C8B-B14F-4D97-AF65-F5344CB8AC3E}">
        <p14:creationId xmlns:p14="http://schemas.microsoft.com/office/powerpoint/2010/main" val="52852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4B76-C753-4F18-9933-852C1B4850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F563C2-77D7-4033-844E-FD481E8B7E77}"/>
              </a:ext>
            </a:extLst>
          </p:cNvPr>
          <p:cNvSpPr>
            <a:spLocks noGrp="1"/>
          </p:cNvSpPr>
          <p:nvPr>
            <p:ph type="dt" sz="half" idx="10"/>
          </p:nvPr>
        </p:nvSpPr>
        <p:spPr/>
        <p:txBody>
          <a:bodyPr/>
          <a:lstStyle/>
          <a:p>
            <a:fld id="{2E3CB699-7BA6-4284-8DA6-3B6B0C0A575A}" type="datetimeFigureOut">
              <a:rPr lang="en-US" smtClean="0"/>
              <a:t>7/28/2021</a:t>
            </a:fld>
            <a:endParaRPr lang="en-US"/>
          </a:p>
        </p:txBody>
      </p:sp>
      <p:sp>
        <p:nvSpPr>
          <p:cNvPr id="4" name="Footer Placeholder 3">
            <a:extLst>
              <a:ext uri="{FF2B5EF4-FFF2-40B4-BE49-F238E27FC236}">
                <a16:creationId xmlns:a16="http://schemas.microsoft.com/office/drawing/2014/main" id="{F9640066-73D0-44F6-9FFD-48A83ACE73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6AF423-B51B-4A90-A99C-F19F3637F3F5}"/>
              </a:ext>
            </a:extLst>
          </p:cNvPr>
          <p:cNvSpPr>
            <a:spLocks noGrp="1"/>
          </p:cNvSpPr>
          <p:nvPr>
            <p:ph type="sldNum" sz="quarter" idx="12"/>
          </p:nvPr>
        </p:nvSpPr>
        <p:spPr/>
        <p:txBody>
          <a:bodyPr/>
          <a:lstStyle/>
          <a:p>
            <a:fld id="{3861FCEB-3E7B-4D7C-97CC-D26DE3AD1BD0}" type="slidenum">
              <a:rPr lang="en-US" smtClean="0"/>
              <a:t>‹#›</a:t>
            </a:fld>
            <a:endParaRPr lang="en-US"/>
          </a:p>
        </p:txBody>
      </p:sp>
    </p:spTree>
    <p:extLst>
      <p:ext uri="{BB962C8B-B14F-4D97-AF65-F5344CB8AC3E}">
        <p14:creationId xmlns:p14="http://schemas.microsoft.com/office/powerpoint/2010/main" val="1529732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C7CFDD-3EDB-4B8B-BBF2-F2A51341E01F}"/>
              </a:ext>
            </a:extLst>
          </p:cNvPr>
          <p:cNvSpPr>
            <a:spLocks noGrp="1"/>
          </p:cNvSpPr>
          <p:nvPr>
            <p:ph type="dt" sz="half" idx="10"/>
          </p:nvPr>
        </p:nvSpPr>
        <p:spPr/>
        <p:txBody>
          <a:bodyPr/>
          <a:lstStyle/>
          <a:p>
            <a:fld id="{2E3CB699-7BA6-4284-8DA6-3B6B0C0A575A}" type="datetimeFigureOut">
              <a:rPr lang="en-US" smtClean="0"/>
              <a:t>7/28/2021</a:t>
            </a:fld>
            <a:endParaRPr lang="en-US"/>
          </a:p>
        </p:txBody>
      </p:sp>
      <p:sp>
        <p:nvSpPr>
          <p:cNvPr id="3" name="Footer Placeholder 2">
            <a:extLst>
              <a:ext uri="{FF2B5EF4-FFF2-40B4-BE49-F238E27FC236}">
                <a16:creationId xmlns:a16="http://schemas.microsoft.com/office/drawing/2014/main" id="{6423131D-57AB-47A5-8974-4A1906273B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F407F7-3ED1-4B7D-9689-1CA95107F97C}"/>
              </a:ext>
            </a:extLst>
          </p:cNvPr>
          <p:cNvSpPr>
            <a:spLocks noGrp="1"/>
          </p:cNvSpPr>
          <p:nvPr>
            <p:ph type="sldNum" sz="quarter" idx="12"/>
          </p:nvPr>
        </p:nvSpPr>
        <p:spPr/>
        <p:txBody>
          <a:bodyPr/>
          <a:lstStyle/>
          <a:p>
            <a:fld id="{3861FCEB-3E7B-4D7C-97CC-D26DE3AD1BD0}" type="slidenum">
              <a:rPr lang="en-US" smtClean="0"/>
              <a:t>‹#›</a:t>
            </a:fld>
            <a:endParaRPr lang="en-US"/>
          </a:p>
        </p:txBody>
      </p:sp>
    </p:spTree>
    <p:extLst>
      <p:ext uri="{BB962C8B-B14F-4D97-AF65-F5344CB8AC3E}">
        <p14:creationId xmlns:p14="http://schemas.microsoft.com/office/powerpoint/2010/main" val="1776245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3D7C-B47F-488B-940D-68084C778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54C056-2DAD-4058-B13C-95DA066A0C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1DC556-EC9E-4D67-93F7-A92A9C4614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93AA30-9477-4CDA-B2CB-8849DDE3AD6B}"/>
              </a:ext>
            </a:extLst>
          </p:cNvPr>
          <p:cNvSpPr>
            <a:spLocks noGrp="1"/>
          </p:cNvSpPr>
          <p:nvPr>
            <p:ph type="dt" sz="half" idx="10"/>
          </p:nvPr>
        </p:nvSpPr>
        <p:spPr/>
        <p:txBody>
          <a:bodyPr/>
          <a:lstStyle/>
          <a:p>
            <a:fld id="{2E3CB699-7BA6-4284-8DA6-3B6B0C0A575A}" type="datetimeFigureOut">
              <a:rPr lang="en-US" smtClean="0"/>
              <a:t>7/28/2021</a:t>
            </a:fld>
            <a:endParaRPr lang="en-US"/>
          </a:p>
        </p:txBody>
      </p:sp>
      <p:sp>
        <p:nvSpPr>
          <p:cNvPr id="6" name="Footer Placeholder 5">
            <a:extLst>
              <a:ext uri="{FF2B5EF4-FFF2-40B4-BE49-F238E27FC236}">
                <a16:creationId xmlns:a16="http://schemas.microsoft.com/office/drawing/2014/main" id="{EDC72D1B-811B-44CC-854B-DB96067136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2B59A-D8D9-48A2-AB18-805EC24F390B}"/>
              </a:ext>
            </a:extLst>
          </p:cNvPr>
          <p:cNvSpPr>
            <a:spLocks noGrp="1"/>
          </p:cNvSpPr>
          <p:nvPr>
            <p:ph type="sldNum" sz="quarter" idx="12"/>
          </p:nvPr>
        </p:nvSpPr>
        <p:spPr/>
        <p:txBody>
          <a:bodyPr/>
          <a:lstStyle/>
          <a:p>
            <a:fld id="{3861FCEB-3E7B-4D7C-97CC-D26DE3AD1BD0}" type="slidenum">
              <a:rPr lang="en-US" smtClean="0"/>
              <a:t>‹#›</a:t>
            </a:fld>
            <a:endParaRPr lang="en-US"/>
          </a:p>
        </p:txBody>
      </p:sp>
    </p:spTree>
    <p:extLst>
      <p:ext uri="{BB962C8B-B14F-4D97-AF65-F5344CB8AC3E}">
        <p14:creationId xmlns:p14="http://schemas.microsoft.com/office/powerpoint/2010/main" val="368527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33E1-B7D8-43D1-8600-58891F087A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604FA-07B4-4C26-9D2D-6A0702FF4F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1C976C-E930-4E70-936F-18D21C839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11E880-7018-4EA7-9130-A24A82E294E0}"/>
              </a:ext>
            </a:extLst>
          </p:cNvPr>
          <p:cNvSpPr>
            <a:spLocks noGrp="1"/>
          </p:cNvSpPr>
          <p:nvPr>
            <p:ph type="dt" sz="half" idx="10"/>
          </p:nvPr>
        </p:nvSpPr>
        <p:spPr/>
        <p:txBody>
          <a:bodyPr/>
          <a:lstStyle/>
          <a:p>
            <a:fld id="{2E3CB699-7BA6-4284-8DA6-3B6B0C0A575A}" type="datetimeFigureOut">
              <a:rPr lang="en-US" smtClean="0"/>
              <a:t>7/28/2021</a:t>
            </a:fld>
            <a:endParaRPr lang="en-US"/>
          </a:p>
        </p:txBody>
      </p:sp>
      <p:sp>
        <p:nvSpPr>
          <p:cNvPr id="6" name="Footer Placeholder 5">
            <a:extLst>
              <a:ext uri="{FF2B5EF4-FFF2-40B4-BE49-F238E27FC236}">
                <a16:creationId xmlns:a16="http://schemas.microsoft.com/office/drawing/2014/main" id="{2DDBC299-EF04-4417-82F5-7C67D9357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914F7-C83A-4913-91E1-2E612A625C67}"/>
              </a:ext>
            </a:extLst>
          </p:cNvPr>
          <p:cNvSpPr>
            <a:spLocks noGrp="1"/>
          </p:cNvSpPr>
          <p:nvPr>
            <p:ph type="sldNum" sz="quarter" idx="12"/>
          </p:nvPr>
        </p:nvSpPr>
        <p:spPr/>
        <p:txBody>
          <a:bodyPr/>
          <a:lstStyle/>
          <a:p>
            <a:fld id="{3861FCEB-3E7B-4D7C-97CC-D26DE3AD1BD0}" type="slidenum">
              <a:rPr lang="en-US" smtClean="0"/>
              <a:t>‹#›</a:t>
            </a:fld>
            <a:endParaRPr lang="en-US"/>
          </a:p>
        </p:txBody>
      </p:sp>
    </p:spTree>
    <p:extLst>
      <p:ext uri="{BB962C8B-B14F-4D97-AF65-F5344CB8AC3E}">
        <p14:creationId xmlns:p14="http://schemas.microsoft.com/office/powerpoint/2010/main" val="880178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48C12A-1A35-4E1A-9C1E-FC726224E3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3DA8F-E588-4CF5-B5CE-6379E5BFBE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6487EA-5331-4DE9-A1A3-E54013058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CB699-7BA6-4284-8DA6-3B6B0C0A575A}" type="datetimeFigureOut">
              <a:rPr lang="en-US" smtClean="0"/>
              <a:t>7/28/2021</a:t>
            </a:fld>
            <a:endParaRPr lang="en-US"/>
          </a:p>
        </p:txBody>
      </p:sp>
      <p:sp>
        <p:nvSpPr>
          <p:cNvPr id="5" name="Footer Placeholder 4">
            <a:extLst>
              <a:ext uri="{FF2B5EF4-FFF2-40B4-BE49-F238E27FC236}">
                <a16:creationId xmlns:a16="http://schemas.microsoft.com/office/drawing/2014/main" id="{767E8862-0F0F-486B-AF29-D95C204BCB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8619B5-9D71-4B01-ABF8-ACAC162398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1FCEB-3E7B-4D7C-97CC-D26DE3AD1BD0}" type="slidenum">
              <a:rPr lang="en-US" smtClean="0"/>
              <a:t>‹#›</a:t>
            </a:fld>
            <a:endParaRPr lang="en-US"/>
          </a:p>
        </p:txBody>
      </p:sp>
    </p:spTree>
    <p:extLst>
      <p:ext uri="{BB962C8B-B14F-4D97-AF65-F5344CB8AC3E}">
        <p14:creationId xmlns:p14="http://schemas.microsoft.com/office/powerpoint/2010/main" val="1358131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naiya-recipes.blogspot.com/2018/05/ulta-vada-pav-vada-pav-inside-ou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ommons.wikimedia.org/wiki/File:Vada_Pav-Indian_street_food.JP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maxpixel.net/Face-Cartoon-Happy-Emoji-Smile-Emoticon-Smiley-458458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F18B-FB79-498E-BA02-31E3870ED857}"/>
              </a:ext>
            </a:extLst>
          </p:cNvPr>
          <p:cNvSpPr>
            <a:spLocks noGrp="1"/>
          </p:cNvSpPr>
          <p:nvPr>
            <p:ph type="ctrTitle"/>
          </p:nvPr>
        </p:nvSpPr>
        <p:spPr/>
        <p:txBody>
          <a:bodyPr>
            <a:normAutofit/>
          </a:bodyPr>
          <a:lstStyle/>
          <a:p>
            <a:r>
              <a:rPr lang="en-US" b="1" i="1" dirty="0">
                <a:solidFill>
                  <a:schemeClr val="accent4">
                    <a:lumMod val="50000"/>
                  </a:schemeClr>
                </a:solidFill>
                <a:latin typeface="Agency FB" panose="020B0503020202020204" pitchFamily="34" charset="0"/>
              </a:rPr>
              <a:t>CASE STUDY-VADA PAV</a:t>
            </a:r>
            <a:br>
              <a:rPr lang="en-US" b="1" i="1" dirty="0">
                <a:solidFill>
                  <a:schemeClr val="accent4">
                    <a:lumMod val="50000"/>
                  </a:schemeClr>
                </a:solidFill>
                <a:latin typeface="Agency FB" panose="020B0503020202020204" pitchFamily="34" charset="0"/>
              </a:rPr>
            </a:br>
            <a:r>
              <a:rPr lang="en-US" sz="2000" b="1" i="1" dirty="0">
                <a:solidFill>
                  <a:schemeClr val="accent4">
                    <a:lumMod val="50000"/>
                  </a:schemeClr>
                </a:solidFill>
                <a:latin typeface="Agency FB" panose="020B0503020202020204" pitchFamily="34" charset="0"/>
              </a:rPr>
              <a:t>(A study for the new Vada pav shop in the Shivaji Nagar, Pune) </a:t>
            </a:r>
            <a:br>
              <a:rPr lang="en-US" sz="2000" dirty="0"/>
            </a:br>
            <a:endParaRPr lang="en-US" dirty="0"/>
          </a:p>
        </p:txBody>
      </p:sp>
      <p:sp>
        <p:nvSpPr>
          <p:cNvPr id="3" name="Subtitle 2">
            <a:extLst>
              <a:ext uri="{FF2B5EF4-FFF2-40B4-BE49-F238E27FC236}">
                <a16:creationId xmlns:a16="http://schemas.microsoft.com/office/drawing/2014/main" id="{DBAFB616-ACA4-4905-A956-74A1FEA5994D}"/>
              </a:ext>
            </a:extLst>
          </p:cNvPr>
          <p:cNvSpPr>
            <a:spLocks noGrp="1"/>
          </p:cNvSpPr>
          <p:nvPr>
            <p:ph type="subTitle" idx="1"/>
          </p:nvPr>
        </p:nvSpPr>
        <p:spPr>
          <a:xfrm>
            <a:off x="7188591" y="5282508"/>
            <a:ext cx="4623582" cy="569651"/>
          </a:xfrm>
        </p:spPr>
        <p:txBody>
          <a:bodyPr>
            <a:normAutofit/>
          </a:bodyPr>
          <a:lstStyle/>
          <a:p>
            <a:r>
              <a:rPr lang="en-US" sz="2800" b="1" i="1" dirty="0">
                <a:ln w="0"/>
                <a:solidFill>
                  <a:schemeClr val="accent1"/>
                </a:solidFill>
                <a:effectLst>
                  <a:outerShdw blurRad="38100" dist="25400" dir="5400000" algn="ctr" rotWithShape="0">
                    <a:srgbClr val="6E747A">
                      <a:alpha val="43000"/>
                    </a:srgbClr>
                  </a:outerShdw>
                </a:effectLst>
                <a:latin typeface="Agency FB" panose="020B0503020202020204" pitchFamily="34" charset="0"/>
              </a:rPr>
              <a:t>PRESENTED BY –Surendra Upadhyay </a:t>
            </a:r>
          </a:p>
        </p:txBody>
      </p:sp>
      <p:pic>
        <p:nvPicPr>
          <p:cNvPr id="4" name="Picture 3">
            <a:extLst>
              <a:ext uri="{FF2B5EF4-FFF2-40B4-BE49-F238E27FC236}">
                <a16:creationId xmlns:a16="http://schemas.microsoft.com/office/drawing/2014/main" id="{54C6F5ED-E3D5-48C4-BA6D-F735A4B83EE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7076" y="2635492"/>
            <a:ext cx="4862467" cy="3646850"/>
          </a:xfrm>
          <a:prstGeom prst="rect">
            <a:avLst/>
          </a:prstGeom>
          <a:ln>
            <a:noFill/>
          </a:ln>
          <a:effectLst>
            <a:outerShdw blurRad="152400" dist="317500" dir="5400000" sx="90000" sy="-19000" rotWithShape="0">
              <a:prstClr val="black">
                <a:alpha val="15000"/>
              </a:prstClr>
            </a:outerShdw>
          </a:effectLst>
          <a:scene3d>
            <a:camera prst="perspectiveContrastingLeftFacing"/>
            <a:lightRig rig="threePt" dir="t"/>
          </a:scene3d>
        </p:spPr>
      </p:pic>
    </p:spTree>
    <p:extLst>
      <p:ext uri="{BB962C8B-B14F-4D97-AF65-F5344CB8AC3E}">
        <p14:creationId xmlns:p14="http://schemas.microsoft.com/office/powerpoint/2010/main" val="4020521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32106D-82C3-4AAE-8887-210C0567E4AC}"/>
              </a:ext>
            </a:extLst>
          </p:cNvPr>
          <p:cNvSpPr/>
          <p:nvPr/>
        </p:nvSpPr>
        <p:spPr>
          <a:xfrm>
            <a:off x="0" y="0"/>
            <a:ext cx="12192000" cy="483014"/>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D344387-ACAD-4C5D-BBB7-4FB2CFC4A0E2}"/>
              </a:ext>
            </a:extLst>
          </p:cNvPr>
          <p:cNvSpPr>
            <a:spLocks noGrp="1"/>
          </p:cNvSpPr>
          <p:nvPr>
            <p:ph type="title"/>
          </p:nvPr>
        </p:nvSpPr>
        <p:spPr>
          <a:xfrm>
            <a:off x="0" y="0"/>
            <a:ext cx="7881730" cy="483014"/>
          </a:xfrm>
        </p:spPr>
        <p:txBody>
          <a:bodyPr>
            <a:normAutofit fontScale="90000"/>
          </a:bodyPr>
          <a:lstStyle/>
          <a:p>
            <a:r>
              <a:rPr lang="en-US" b="1" dirty="0">
                <a:solidFill>
                  <a:schemeClr val="accent6">
                    <a:lumMod val="50000"/>
                  </a:schemeClr>
                </a:solidFill>
                <a:latin typeface="Agency FB" panose="020B0503020202020204" pitchFamily="34" charset="0"/>
              </a:rPr>
              <a:t>Introduction</a:t>
            </a:r>
            <a:r>
              <a:rPr lang="en-US" dirty="0"/>
              <a:t> </a:t>
            </a:r>
          </a:p>
        </p:txBody>
      </p:sp>
      <p:sp>
        <p:nvSpPr>
          <p:cNvPr id="6" name="TextBox 5">
            <a:extLst>
              <a:ext uri="{FF2B5EF4-FFF2-40B4-BE49-F238E27FC236}">
                <a16:creationId xmlns:a16="http://schemas.microsoft.com/office/drawing/2014/main" id="{E579FE0D-D098-4113-82D8-DD7C6CBCBCE5}"/>
              </a:ext>
            </a:extLst>
          </p:cNvPr>
          <p:cNvSpPr txBox="1"/>
          <p:nvPr/>
        </p:nvSpPr>
        <p:spPr>
          <a:xfrm>
            <a:off x="0" y="2385521"/>
            <a:ext cx="6215268" cy="4524315"/>
          </a:xfrm>
          <a:prstGeom prst="rect">
            <a:avLst/>
          </a:prstGeom>
          <a:noFill/>
          <a:ln w="57150">
            <a:solidFill>
              <a:schemeClr val="tx1"/>
            </a:solidFill>
          </a:ln>
        </p:spPr>
        <p:txBody>
          <a:bodyPr wrap="square">
            <a:spAutoFit/>
          </a:bodyPr>
          <a:lstStyle/>
          <a:p>
            <a:pPr marL="285750" indent="-285750">
              <a:buFont typeface="Wingdings" panose="05000000000000000000" pitchFamily="2" charset="2"/>
              <a:buChar char="q"/>
            </a:pPr>
            <a:r>
              <a:rPr lang="en-US" sz="3200" dirty="0">
                <a:solidFill>
                  <a:schemeClr val="accent1">
                    <a:lumMod val="50000"/>
                  </a:schemeClr>
                </a:solidFill>
                <a:latin typeface="Agency FB" panose="020B0503020202020204" pitchFamily="34" charset="0"/>
              </a:rPr>
              <a:t>S</a:t>
            </a:r>
            <a:r>
              <a:rPr lang="en-US" sz="3200" b="0" i="0" u="none" strike="noStrike" dirty="0">
                <a:solidFill>
                  <a:schemeClr val="accent1">
                    <a:lumMod val="50000"/>
                  </a:schemeClr>
                </a:solidFill>
                <a:effectLst/>
                <a:latin typeface="Agency FB" panose="020B0503020202020204" pitchFamily="34" charset="0"/>
              </a:rPr>
              <a:t>tarting a </a:t>
            </a:r>
            <a:r>
              <a:rPr lang="en-US" sz="3200" dirty="0">
                <a:solidFill>
                  <a:schemeClr val="accent1">
                    <a:lumMod val="50000"/>
                  </a:schemeClr>
                </a:solidFill>
                <a:latin typeface="Agency FB" panose="020B0503020202020204" pitchFamily="34" charset="0"/>
              </a:rPr>
              <a:t>V</a:t>
            </a:r>
            <a:r>
              <a:rPr lang="en-US" sz="3200" b="0" i="0" u="none" strike="noStrike" dirty="0">
                <a:solidFill>
                  <a:schemeClr val="accent1">
                    <a:lumMod val="50000"/>
                  </a:schemeClr>
                </a:solidFill>
                <a:effectLst/>
                <a:latin typeface="Agency FB" panose="020B0503020202020204" pitchFamily="34" charset="0"/>
              </a:rPr>
              <a:t>ada pav outlet does not involve much investment. </a:t>
            </a:r>
          </a:p>
          <a:p>
            <a:pPr marL="285750" indent="-285750">
              <a:buFont typeface="Wingdings" panose="05000000000000000000" pitchFamily="2" charset="2"/>
              <a:buChar char="q"/>
            </a:pPr>
            <a:r>
              <a:rPr lang="en-US" sz="3200" b="0" i="0" u="none" strike="noStrike" dirty="0">
                <a:solidFill>
                  <a:schemeClr val="accent1">
                    <a:lumMod val="50000"/>
                  </a:schemeClr>
                </a:solidFill>
                <a:effectLst/>
                <a:latin typeface="Agency FB" panose="020B0503020202020204" pitchFamily="34" charset="0"/>
              </a:rPr>
              <a:t>The government licensing fee is also very nominal. The raw materials are easily available.</a:t>
            </a:r>
          </a:p>
          <a:p>
            <a:pPr marL="285750" indent="-285750">
              <a:buFont typeface="Wingdings" panose="05000000000000000000" pitchFamily="2" charset="2"/>
              <a:buChar char="q"/>
            </a:pPr>
            <a:r>
              <a:rPr lang="en-US" sz="3200" b="0" i="0" u="none" strike="noStrike" dirty="0">
                <a:solidFill>
                  <a:schemeClr val="accent1">
                    <a:lumMod val="50000"/>
                  </a:schemeClr>
                </a:solidFill>
                <a:effectLst/>
                <a:latin typeface="Agency FB" panose="020B0503020202020204" pitchFamily="34" charset="0"/>
              </a:rPr>
              <a:t>The switching cost, in case the business does not perform well, is also very small. Considering these factors, the threat of new entrants will always be there</a:t>
            </a:r>
            <a:r>
              <a:rPr lang="en-US" sz="2400" b="0" i="0" u="none" strike="noStrike" dirty="0">
                <a:solidFill>
                  <a:srgbClr val="1F2024"/>
                </a:solidFill>
                <a:effectLst/>
                <a:latin typeface="Agency FB" panose="020B0503020202020204" pitchFamily="34" charset="0"/>
              </a:rPr>
              <a:t>.</a:t>
            </a:r>
            <a:r>
              <a:rPr lang="en-US" sz="2400" dirty="0">
                <a:latin typeface="Agency FB" panose="020B0503020202020204" pitchFamily="34" charset="0"/>
              </a:rPr>
              <a:t> </a:t>
            </a:r>
          </a:p>
        </p:txBody>
      </p:sp>
      <p:sp>
        <p:nvSpPr>
          <p:cNvPr id="12" name="Rectangle 11">
            <a:extLst>
              <a:ext uri="{FF2B5EF4-FFF2-40B4-BE49-F238E27FC236}">
                <a16:creationId xmlns:a16="http://schemas.microsoft.com/office/drawing/2014/main" id="{598A2E88-0289-475A-B451-C9794BF81AC6}"/>
              </a:ext>
            </a:extLst>
          </p:cNvPr>
          <p:cNvSpPr/>
          <p:nvPr/>
        </p:nvSpPr>
        <p:spPr>
          <a:xfrm>
            <a:off x="6215268" y="2385521"/>
            <a:ext cx="5976732" cy="447247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AB62A8C4-11C4-4127-88F3-00A2F820523A}"/>
              </a:ext>
            </a:extLst>
          </p:cNvPr>
          <p:cNvSpPr txBox="1"/>
          <p:nvPr/>
        </p:nvSpPr>
        <p:spPr>
          <a:xfrm>
            <a:off x="6341166" y="2385521"/>
            <a:ext cx="5850834" cy="3970318"/>
          </a:xfrm>
          <a:prstGeom prst="rect">
            <a:avLst/>
          </a:prstGeom>
          <a:noFill/>
          <a:ln>
            <a:noFill/>
          </a:ln>
        </p:spPr>
        <p:txBody>
          <a:bodyPr wrap="square" rtlCol="0">
            <a:spAutoFit/>
          </a:bodyPr>
          <a:lstStyle/>
          <a:p>
            <a:pPr marL="285750" indent="-285750">
              <a:buFont typeface="Wingdings" panose="05000000000000000000" pitchFamily="2" charset="2"/>
              <a:buChar char="Ø"/>
            </a:pPr>
            <a:r>
              <a:rPr lang="en-US" sz="2800" dirty="0">
                <a:solidFill>
                  <a:schemeClr val="accent6">
                    <a:lumMod val="50000"/>
                  </a:schemeClr>
                </a:solidFill>
                <a:latin typeface="Agency FB" panose="020B0503020202020204" pitchFamily="34" charset="0"/>
              </a:rPr>
              <a:t>Vada pav has been associated with Mumbai and tourists want to taste the Mumbai Vada pav. KVP has launched different varieties of Vada pav, which has prompted even the locals to try the new addition</a:t>
            </a:r>
          </a:p>
          <a:p>
            <a:pPr marL="285750" indent="-285750">
              <a:buFont typeface="Wingdings" panose="05000000000000000000" pitchFamily="2" charset="2"/>
              <a:buChar char="Ø"/>
            </a:pPr>
            <a:r>
              <a:rPr lang="en-US" sz="2800" dirty="0">
                <a:solidFill>
                  <a:schemeClr val="accent6">
                    <a:lumMod val="50000"/>
                  </a:schemeClr>
                </a:solidFill>
                <a:latin typeface="Agency FB" panose="020B0503020202020204" pitchFamily="34" charset="0"/>
              </a:rPr>
              <a:t>Outlets have been opened at places that are usually thronged by locals and tourists</a:t>
            </a:r>
          </a:p>
          <a:p>
            <a:pPr marL="285750" indent="-285750">
              <a:buFont typeface="Wingdings" panose="05000000000000000000" pitchFamily="2" charset="2"/>
              <a:buChar char="Ø"/>
            </a:pPr>
            <a:r>
              <a:rPr lang="en-US" sz="2800" dirty="0">
                <a:solidFill>
                  <a:schemeClr val="accent6">
                    <a:lumMod val="50000"/>
                  </a:schemeClr>
                </a:solidFill>
                <a:latin typeface="Agency FB" panose="020B0503020202020204" pitchFamily="34" charset="0"/>
              </a:rPr>
              <a:t>The political environment is also in favor of the product</a:t>
            </a:r>
            <a:r>
              <a:rPr lang="en-US" sz="2800" dirty="0"/>
              <a:t>.</a:t>
            </a:r>
          </a:p>
        </p:txBody>
      </p:sp>
      <p:sp>
        <p:nvSpPr>
          <p:cNvPr id="9" name="TextBox 8">
            <a:extLst>
              <a:ext uri="{FF2B5EF4-FFF2-40B4-BE49-F238E27FC236}">
                <a16:creationId xmlns:a16="http://schemas.microsoft.com/office/drawing/2014/main" id="{6106FF3D-0339-431D-AF70-1E0AA725E0D5}"/>
              </a:ext>
            </a:extLst>
          </p:cNvPr>
          <p:cNvSpPr txBox="1"/>
          <p:nvPr/>
        </p:nvSpPr>
        <p:spPr>
          <a:xfrm>
            <a:off x="182217" y="695604"/>
            <a:ext cx="12191999" cy="1200329"/>
          </a:xfrm>
          <a:prstGeom prst="rect">
            <a:avLst/>
          </a:prstGeom>
          <a:noFill/>
        </p:spPr>
        <p:txBody>
          <a:bodyPr wrap="square">
            <a:spAutoFit/>
          </a:bodyPr>
          <a:lstStyle/>
          <a:p>
            <a:r>
              <a:rPr lang="en-US" sz="2400" b="1" u="sng" dirty="0">
                <a:solidFill>
                  <a:schemeClr val="accent2">
                    <a:lumMod val="50000"/>
                  </a:schemeClr>
                </a:solidFill>
                <a:effectLst>
                  <a:outerShdw blurRad="38100" dist="38100" dir="2700000" algn="tl">
                    <a:srgbClr val="000000">
                      <a:alpha val="43137"/>
                    </a:srgbClr>
                  </a:outerShdw>
                </a:effectLst>
                <a:latin typeface="Agency FB" panose="020B0503020202020204" pitchFamily="34" charset="0"/>
              </a:rPr>
              <a:t>Problem -</a:t>
            </a:r>
          </a:p>
          <a:p>
            <a:r>
              <a:rPr lang="en-US" sz="2400" b="1" i="0" dirty="0">
                <a:solidFill>
                  <a:schemeClr val="accent1">
                    <a:lumMod val="50000"/>
                  </a:schemeClr>
                </a:solidFill>
                <a:effectLst>
                  <a:outerShdw blurRad="38100" dist="38100" dir="2700000" algn="tl">
                    <a:srgbClr val="000000">
                      <a:alpha val="43137"/>
                    </a:srgbClr>
                  </a:outerShdw>
                </a:effectLst>
                <a:latin typeface="Agency FB" panose="020B0503020202020204" pitchFamily="34" charset="0"/>
              </a:rPr>
              <a:t>A man wants to open a Wada Pav Shop near Shivaji Nagar in Pune. He has got allocation where there are other 4 more </a:t>
            </a:r>
            <a:r>
              <a:rPr lang="en-US" sz="2400" b="1" dirty="0">
                <a:solidFill>
                  <a:schemeClr val="accent1">
                    <a:lumMod val="50000"/>
                  </a:schemeClr>
                </a:solidFill>
                <a:effectLst>
                  <a:outerShdw blurRad="38100" dist="38100" dir="2700000" algn="tl">
                    <a:srgbClr val="000000">
                      <a:alpha val="43137"/>
                    </a:srgbClr>
                  </a:outerShdw>
                </a:effectLst>
                <a:latin typeface="Agency FB" panose="020B0503020202020204" pitchFamily="34" charset="0"/>
              </a:rPr>
              <a:t>W</a:t>
            </a:r>
            <a:r>
              <a:rPr lang="en-US" sz="2400" b="1" i="0" dirty="0">
                <a:solidFill>
                  <a:schemeClr val="accent1">
                    <a:lumMod val="50000"/>
                  </a:schemeClr>
                </a:solidFill>
                <a:effectLst>
                  <a:outerShdw blurRad="38100" dist="38100" dir="2700000" algn="tl">
                    <a:srgbClr val="000000">
                      <a:alpha val="43137"/>
                    </a:srgbClr>
                  </a:outerShdw>
                </a:effectLst>
                <a:latin typeface="Agency FB" panose="020B0503020202020204" pitchFamily="34" charset="0"/>
              </a:rPr>
              <a:t>ada pav shops. He is not able to understand what will be the strategy to take over his client</a:t>
            </a:r>
            <a:endParaRPr lang="en-US" sz="2400" b="1" dirty="0">
              <a:solidFill>
                <a:schemeClr val="accent1">
                  <a:lumMod val="50000"/>
                </a:schemeClr>
              </a:solidFill>
              <a:effectLst>
                <a:outerShdw blurRad="38100" dist="38100" dir="2700000" algn="tl">
                  <a:srgbClr val="000000">
                    <a:alpha val="43137"/>
                  </a:srgbClr>
                </a:outerShdw>
              </a:effectLst>
              <a:latin typeface="Agency FB" panose="020B0503020202020204" pitchFamily="34" charset="0"/>
            </a:endParaRPr>
          </a:p>
        </p:txBody>
      </p:sp>
      <p:cxnSp>
        <p:nvCxnSpPr>
          <p:cNvPr id="11" name="Straight Connector 10">
            <a:extLst>
              <a:ext uri="{FF2B5EF4-FFF2-40B4-BE49-F238E27FC236}">
                <a16:creationId xmlns:a16="http://schemas.microsoft.com/office/drawing/2014/main" id="{A5EC9A01-52FB-4E76-B948-33DD993C4ECD}"/>
              </a:ext>
            </a:extLst>
          </p:cNvPr>
          <p:cNvCxnSpPr/>
          <p:nvPr/>
        </p:nvCxnSpPr>
        <p:spPr>
          <a:xfrm>
            <a:off x="0" y="2028454"/>
            <a:ext cx="12192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80826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A8A-0130-401B-8FBC-137207492349}"/>
              </a:ext>
            </a:extLst>
          </p:cNvPr>
          <p:cNvSpPr>
            <a:spLocks noGrp="1"/>
          </p:cNvSpPr>
          <p:nvPr>
            <p:ph type="title"/>
          </p:nvPr>
        </p:nvSpPr>
        <p:spPr>
          <a:xfrm>
            <a:off x="0" y="0"/>
            <a:ext cx="2841674" cy="604911"/>
          </a:xfrm>
        </p:spPr>
        <p:style>
          <a:lnRef idx="2">
            <a:schemeClr val="accent2"/>
          </a:lnRef>
          <a:fillRef idx="1">
            <a:schemeClr val="lt1"/>
          </a:fillRef>
          <a:effectRef idx="0">
            <a:schemeClr val="accent2"/>
          </a:effectRef>
          <a:fontRef idx="minor">
            <a:schemeClr val="dk1"/>
          </a:fontRef>
        </p:style>
        <p:txBody>
          <a:bodyPr>
            <a:normAutofit fontScale="90000"/>
          </a:bodyPr>
          <a:lstStyle/>
          <a:p>
            <a:br>
              <a:rPr lang="en-US" sz="4800" b="1" dirty="0">
                <a:solidFill>
                  <a:schemeClr val="accent4">
                    <a:lumMod val="50000"/>
                  </a:schemeClr>
                </a:solidFill>
                <a:effectLst>
                  <a:outerShdw blurRad="38100" dist="38100" dir="2700000" algn="tl">
                    <a:srgbClr val="000000">
                      <a:alpha val="43137"/>
                    </a:srgbClr>
                  </a:outerShdw>
                </a:effectLst>
                <a:latin typeface="Agency FB" panose="020B0503020202020204" pitchFamily="34" charset="0"/>
              </a:rPr>
            </a:br>
            <a:r>
              <a:rPr lang="en-US" sz="4800" b="1" dirty="0">
                <a:solidFill>
                  <a:schemeClr val="accent4">
                    <a:lumMod val="50000"/>
                  </a:schemeClr>
                </a:solidFill>
                <a:effectLst>
                  <a:outerShdw blurRad="38100" dist="38100" dir="2700000" algn="tl">
                    <a:srgbClr val="000000">
                      <a:alpha val="43137"/>
                    </a:srgbClr>
                  </a:outerShdw>
                </a:effectLst>
                <a:latin typeface="Agency FB" panose="020B0503020202020204" pitchFamily="34" charset="0"/>
              </a:rPr>
              <a:t>A. Pricing </a:t>
            </a:r>
            <a:br>
              <a:rPr lang="en-US" dirty="0"/>
            </a:br>
            <a:endParaRPr lang="en-US" dirty="0"/>
          </a:p>
        </p:txBody>
      </p:sp>
      <p:graphicFrame>
        <p:nvGraphicFramePr>
          <p:cNvPr id="4" name="Chart 3">
            <a:extLst>
              <a:ext uri="{FF2B5EF4-FFF2-40B4-BE49-F238E27FC236}">
                <a16:creationId xmlns:a16="http://schemas.microsoft.com/office/drawing/2014/main" id="{348204F4-6626-4172-B02D-9F4A60FCE9FF}"/>
              </a:ext>
            </a:extLst>
          </p:cNvPr>
          <p:cNvGraphicFramePr>
            <a:graphicFrameLocks/>
          </p:cNvGraphicFramePr>
          <p:nvPr>
            <p:extLst>
              <p:ext uri="{D42A27DB-BD31-4B8C-83A1-F6EECF244321}">
                <p14:modId xmlns:p14="http://schemas.microsoft.com/office/powerpoint/2010/main" val="1736168010"/>
              </p:ext>
            </p:extLst>
          </p:nvPr>
        </p:nvGraphicFramePr>
        <p:xfrm>
          <a:off x="0" y="954157"/>
          <a:ext cx="5751443" cy="57842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3581C525-0F0B-4FE3-9198-1185492A3493}"/>
              </a:ext>
            </a:extLst>
          </p:cNvPr>
          <p:cNvGraphicFramePr>
            <a:graphicFrameLocks/>
          </p:cNvGraphicFramePr>
          <p:nvPr>
            <p:extLst>
              <p:ext uri="{D42A27DB-BD31-4B8C-83A1-F6EECF244321}">
                <p14:modId xmlns:p14="http://schemas.microsoft.com/office/powerpoint/2010/main" val="1277526353"/>
              </p:ext>
            </p:extLst>
          </p:nvPr>
        </p:nvGraphicFramePr>
        <p:xfrm>
          <a:off x="5751443" y="954157"/>
          <a:ext cx="6334540" cy="57842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3834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659D-F0D9-4B63-8C8E-586EC57808BF}"/>
              </a:ext>
            </a:extLst>
          </p:cNvPr>
          <p:cNvSpPr>
            <a:spLocks noGrp="1"/>
          </p:cNvSpPr>
          <p:nvPr>
            <p:ph type="title"/>
          </p:nvPr>
        </p:nvSpPr>
        <p:spPr>
          <a:xfrm>
            <a:off x="0" y="0"/>
            <a:ext cx="3573194" cy="549274"/>
          </a:xfrm>
        </p:spPr>
        <p:style>
          <a:lnRef idx="2">
            <a:schemeClr val="accent1"/>
          </a:lnRef>
          <a:fillRef idx="1">
            <a:schemeClr val="lt1"/>
          </a:fillRef>
          <a:effectRef idx="0">
            <a:schemeClr val="accent1"/>
          </a:effectRef>
          <a:fontRef idx="minor">
            <a:schemeClr val="dk1"/>
          </a:fontRef>
        </p:style>
        <p:txBody>
          <a:bodyPr>
            <a:noAutofit/>
          </a:bodyPr>
          <a:lstStyle/>
          <a:p>
            <a:r>
              <a:rPr lang="en-US" sz="3600" b="1" dirty="0">
                <a:solidFill>
                  <a:schemeClr val="accent4">
                    <a:lumMod val="50000"/>
                  </a:schemeClr>
                </a:solidFill>
                <a:latin typeface="Agency FB" panose="020B0503020202020204" pitchFamily="34" charset="0"/>
              </a:rPr>
              <a:t>B. Differentiation</a:t>
            </a:r>
          </a:p>
        </p:txBody>
      </p:sp>
      <p:sp>
        <p:nvSpPr>
          <p:cNvPr id="5" name="Rectangle: Rounded Corners 4">
            <a:extLst>
              <a:ext uri="{FF2B5EF4-FFF2-40B4-BE49-F238E27FC236}">
                <a16:creationId xmlns:a16="http://schemas.microsoft.com/office/drawing/2014/main" id="{B9E32522-DF70-4D1F-B933-4F021C63C22B}"/>
              </a:ext>
            </a:extLst>
          </p:cNvPr>
          <p:cNvSpPr/>
          <p:nvPr/>
        </p:nvSpPr>
        <p:spPr>
          <a:xfrm>
            <a:off x="295422" y="914400"/>
            <a:ext cx="2447778" cy="26728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Services &amp; Amenities</a:t>
            </a:r>
            <a:endParaRPr lang="en-US" sz="2800" b="1" i="0"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a:p>
            <a:pPr marL="285750" indent="-285750">
              <a:buFont typeface="Wingdings" panose="05000000000000000000" pitchFamily="2" charset="2"/>
              <a:buChar char="v"/>
            </a:pPr>
            <a:r>
              <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 Outdoor Seating</a:t>
            </a:r>
            <a:endParaRPr lang="en-US" sz="2000" b="1" i="0"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a:p>
            <a:pPr marL="285750" indent="-285750">
              <a:buFont typeface="Wingdings" panose="05000000000000000000" pitchFamily="2" charset="2"/>
              <a:buChar char="v"/>
            </a:pPr>
            <a:r>
              <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Home Delivery</a:t>
            </a:r>
          </a:p>
          <a:p>
            <a:pPr marL="285750" indent="-285750">
              <a:buFont typeface="Wingdings" panose="05000000000000000000" pitchFamily="2" charset="2"/>
              <a:buChar char="v"/>
            </a:pPr>
            <a:r>
              <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Serves Non Veg</a:t>
            </a:r>
          </a:p>
          <a:p>
            <a:pPr marL="285750" indent="-285750">
              <a:buFont typeface="Wingdings" panose="05000000000000000000" pitchFamily="2" charset="2"/>
              <a:buChar char="v"/>
            </a:pPr>
            <a:r>
              <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Parking Available</a:t>
            </a:r>
          </a:p>
          <a:p>
            <a:pPr marL="285750" indent="-285750">
              <a:buFont typeface="Wingdings" panose="05000000000000000000" pitchFamily="2" charset="2"/>
              <a:buChar char="v"/>
            </a:pPr>
            <a:r>
              <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e-Wallets Accepted</a:t>
            </a:r>
            <a:endParaRPr lang="en-US" sz="20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p:txBody>
      </p:sp>
      <p:sp>
        <p:nvSpPr>
          <p:cNvPr id="6" name="Rectangle: Rounded Corners 5">
            <a:extLst>
              <a:ext uri="{FF2B5EF4-FFF2-40B4-BE49-F238E27FC236}">
                <a16:creationId xmlns:a16="http://schemas.microsoft.com/office/drawing/2014/main" id="{317C943B-81D0-4F7C-A7A5-9C6FEA3FE163}"/>
              </a:ext>
            </a:extLst>
          </p:cNvPr>
          <p:cNvSpPr/>
          <p:nvPr/>
        </p:nvSpPr>
        <p:spPr>
          <a:xfrm>
            <a:off x="3317631" y="914400"/>
            <a:ext cx="2447778" cy="267286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Wingdings" panose="05000000000000000000" pitchFamily="2" charset="2"/>
              <a:buChar char="v"/>
            </a:pPr>
            <a:endPar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a:p>
            <a:r>
              <a:rPr lang="en-US" sz="2400" b="1" i="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     Social media      platform</a:t>
            </a:r>
            <a:endParaRPr lang="en-US" sz="24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a:p>
            <a:pPr marL="285750" indent="-285750">
              <a:buFont typeface="Wingdings" panose="05000000000000000000" pitchFamily="2" charset="2"/>
              <a:buChar char="v"/>
            </a:pPr>
            <a:r>
              <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Instagram</a:t>
            </a:r>
            <a:endParaRPr lang="en-US" sz="2000" b="1" i="0"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a:p>
            <a:pPr marL="285750" indent="-285750">
              <a:buFont typeface="Wingdings" panose="05000000000000000000" pitchFamily="2" charset="2"/>
              <a:buChar char="v"/>
            </a:pPr>
            <a:r>
              <a:rPr lang="en-US" sz="20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Facebook </a:t>
            </a:r>
            <a:endPar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a:p>
            <a:pPr marL="285750" indent="-285750">
              <a:buFont typeface="Wingdings" panose="05000000000000000000" pitchFamily="2" charset="2"/>
              <a:buChar char="v"/>
            </a:pPr>
            <a:r>
              <a:rPr lang="en-US" sz="20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What's app order</a:t>
            </a:r>
            <a:endPar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a:p>
            <a:pPr marL="285750" indent="-285750">
              <a:buFont typeface="Wingdings" panose="05000000000000000000" pitchFamily="2" charset="2"/>
              <a:buChar char="v"/>
            </a:pPr>
            <a:r>
              <a:rPr lang="en-US" sz="20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Just dial</a:t>
            </a:r>
          </a:p>
          <a:p>
            <a:pPr marL="285750" indent="-285750">
              <a:buFont typeface="Wingdings" panose="05000000000000000000" pitchFamily="2" charset="2"/>
              <a:buChar char="v"/>
            </a:pPr>
            <a:r>
              <a:rPr lang="en-US" sz="20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Food blogs WordPress</a:t>
            </a:r>
            <a:endPar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a:p>
            <a:endParaRPr lang="en-US" sz="20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p:txBody>
      </p:sp>
      <p:sp>
        <p:nvSpPr>
          <p:cNvPr id="7" name="Rectangle: Rounded Corners 6">
            <a:extLst>
              <a:ext uri="{FF2B5EF4-FFF2-40B4-BE49-F238E27FC236}">
                <a16:creationId xmlns:a16="http://schemas.microsoft.com/office/drawing/2014/main" id="{CE1F38B3-47C6-4F11-B4E9-37FAC0F9F67D}"/>
              </a:ext>
            </a:extLst>
          </p:cNvPr>
          <p:cNvSpPr/>
          <p:nvPr/>
        </p:nvSpPr>
        <p:spPr>
          <a:xfrm>
            <a:off x="6213231" y="914400"/>
            <a:ext cx="2447778" cy="267286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Wingdings" panose="05000000000000000000" pitchFamily="2" charset="2"/>
              <a:buChar char="v"/>
            </a:pPr>
            <a:endParaRPr lang="en-US" sz="24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a:p>
            <a:r>
              <a:rPr lang="en-US" sz="32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      Delivery</a:t>
            </a:r>
          </a:p>
          <a:p>
            <a:pPr marL="285750" indent="-285750">
              <a:buFont typeface="Wingdings" panose="05000000000000000000" pitchFamily="2" charset="2"/>
              <a:buChar char="v"/>
            </a:pPr>
            <a:r>
              <a:rPr lang="en-US" sz="24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Online delivery</a:t>
            </a:r>
          </a:p>
          <a:p>
            <a:pPr marL="285750" indent="-285750">
              <a:buFont typeface="Wingdings" panose="05000000000000000000" pitchFamily="2" charset="2"/>
              <a:buChar char="v"/>
            </a:pPr>
            <a:r>
              <a:rPr lang="en-US" sz="24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Zomato </a:t>
            </a:r>
          </a:p>
          <a:p>
            <a:pPr marL="285750" indent="-285750">
              <a:buFont typeface="Wingdings" panose="05000000000000000000" pitchFamily="2" charset="2"/>
              <a:buChar char="v"/>
            </a:pPr>
            <a:r>
              <a:rPr lang="en-US" sz="24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Swingy</a:t>
            </a:r>
          </a:p>
          <a:p>
            <a:pPr marL="285750" indent="-285750">
              <a:buFont typeface="Wingdings" panose="05000000000000000000" pitchFamily="2" charset="2"/>
              <a:buChar char="v"/>
            </a:pPr>
            <a:r>
              <a:rPr lang="en-US" sz="24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Food panda</a:t>
            </a:r>
          </a:p>
          <a:p>
            <a:pPr marL="285750" indent="-285750">
              <a:buFont typeface="Wingdings" panose="05000000000000000000" pitchFamily="2" charset="2"/>
              <a:buChar char="v"/>
            </a:pPr>
            <a:r>
              <a:rPr lang="en-US" sz="24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Quick service quality</a:t>
            </a:r>
            <a:endParaRPr lang="en-US" sz="24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a:p>
            <a:pPr marL="285750" indent="-285750">
              <a:buFont typeface="Wingdings" panose="05000000000000000000" pitchFamily="2" charset="2"/>
              <a:buChar char="v"/>
            </a:pPr>
            <a:endParaRPr lang="en-US" sz="24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p:txBody>
      </p:sp>
      <p:sp>
        <p:nvSpPr>
          <p:cNvPr id="8" name="Rectangle: Rounded Corners 7">
            <a:extLst>
              <a:ext uri="{FF2B5EF4-FFF2-40B4-BE49-F238E27FC236}">
                <a16:creationId xmlns:a16="http://schemas.microsoft.com/office/drawing/2014/main" id="{C26CD4DE-D5B6-4724-B3E3-6EA54D24CB67}"/>
              </a:ext>
            </a:extLst>
          </p:cNvPr>
          <p:cNvSpPr/>
          <p:nvPr/>
        </p:nvSpPr>
        <p:spPr>
          <a:xfrm>
            <a:off x="9235440" y="914400"/>
            <a:ext cx="2447778" cy="26728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8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Payment mode</a:t>
            </a:r>
          </a:p>
          <a:p>
            <a:pPr marL="285750" indent="-285750">
              <a:buFont typeface="Wingdings" panose="05000000000000000000" pitchFamily="2" charset="2"/>
              <a:buChar char="v"/>
            </a:pPr>
            <a:r>
              <a:rPr lang="en-US" sz="20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Cash</a:t>
            </a:r>
          </a:p>
          <a:p>
            <a:pPr marL="285750" indent="-285750">
              <a:buFont typeface="Wingdings" panose="05000000000000000000" pitchFamily="2" charset="2"/>
              <a:buChar char="v"/>
            </a:pPr>
            <a:r>
              <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BHIM </a:t>
            </a:r>
          </a:p>
          <a:p>
            <a:pPr marL="285750" indent="-285750">
              <a:buFont typeface="Wingdings" panose="05000000000000000000" pitchFamily="2" charset="2"/>
              <a:buChar char="v"/>
            </a:pPr>
            <a:r>
              <a:rPr lang="en-US" sz="20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UPI</a:t>
            </a:r>
          </a:p>
          <a:p>
            <a:pPr marL="285750" indent="-285750">
              <a:buFont typeface="Wingdings" panose="05000000000000000000" pitchFamily="2" charset="2"/>
              <a:buChar char="v"/>
            </a:pPr>
            <a:r>
              <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G-PAY</a:t>
            </a:r>
          </a:p>
          <a:p>
            <a:pPr marL="285750" indent="-285750">
              <a:buFont typeface="Wingdings" panose="05000000000000000000" pitchFamily="2" charset="2"/>
              <a:buChar char="v"/>
            </a:pPr>
            <a:r>
              <a:rPr lang="en-US" sz="20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Phone Pay</a:t>
            </a:r>
            <a:endParaRPr lang="en-US" sz="2000" b="1" u="none" strike="noStrike"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p:txBody>
      </p:sp>
      <p:sp>
        <p:nvSpPr>
          <p:cNvPr id="9" name="Oval 8">
            <a:extLst>
              <a:ext uri="{FF2B5EF4-FFF2-40B4-BE49-F238E27FC236}">
                <a16:creationId xmlns:a16="http://schemas.microsoft.com/office/drawing/2014/main" id="{9A9D9A70-8FDA-4AF0-97B2-1ED12BDBC716}"/>
              </a:ext>
            </a:extLst>
          </p:cNvPr>
          <p:cNvSpPr/>
          <p:nvPr/>
        </p:nvSpPr>
        <p:spPr>
          <a:xfrm>
            <a:off x="14068" y="4093698"/>
            <a:ext cx="3742006" cy="2574388"/>
          </a:xfrm>
          <a:prstGeom prst="ellipse">
            <a:avLst/>
          </a:prstGeom>
          <a:ln>
            <a:noFill/>
          </a:ln>
          <a:effectLst>
            <a:innerShdw blurRad="114300">
              <a:prstClr val="black"/>
            </a:inn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b="1" dirty="0">
                <a:ln w="0"/>
                <a:solidFill>
                  <a:schemeClr val="tx1"/>
                </a:solidFill>
                <a:effectLst>
                  <a:outerShdw blurRad="38100" dist="19050" dir="2700000" algn="tl" rotWithShape="0">
                    <a:schemeClr val="dk1">
                      <a:alpha val="40000"/>
                    </a:schemeClr>
                  </a:outerShdw>
                </a:effectLst>
              </a:rPr>
              <a:t>Affordable price with different types of combo </a:t>
            </a:r>
          </a:p>
        </p:txBody>
      </p:sp>
      <p:sp>
        <p:nvSpPr>
          <p:cNvPr id="10" name="Oval 9">
            <a:extLst>
              <a:ext uri="{FF2B5EF4-FFF2-40B4-BE49-F238E27FC236}">
                <a16:creationId xmlns:a16="http://schemas.microsoft.com/office/drawing/2014/main" id="{2CF99E01-8DE6-4747-A3E7-9937BC112018}"/>
              </a:ext>
            </a:extLst>
          </p:cNvPr>
          <p:cNvSpPr/>
          <p:nvPr/>
        </p:nvSpPr>
        <p:spPr>
          <a:xfrm>
            <a:off x="4232031" y="4093698"/>
            <a:ext cx="3742006" cy="2574388"/>
          </a:xfrm>
          <a:prstGeom prst="ellipse">
            <a:avLst/>
          </a:prstGeom>
          <a:ln>
            <a:noFill/>
          </a:ln>
          <a:effectLst>
            <a:innerShdw blurRad="114300">
              <a:prstClr val="black"/>
            </a:inn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 </a:t>
            </a:r>
            <a:r>
              <a:rPr lang="en-US" sz="2800" b="1" dirty="0">
                <a:ln w="0"/>
                <a:solidFill>
                  <a:schemeClr val="tx1"/>
                </a:solidFill>
                <a:effectLst>
                  <a:outerShdw blurRad="38100" dist="19050" dir="2700000" algn="tl" rotWithShape="0">
                    <a:schemeClr val="dk1">
                      <a:alpha val="40000"/>
                    </a:schemeClr>
                  </a:outerShdw>
                </a:effectLst>
              </a:rPr>
              <a:t>High hygiene with verity of offering </a:t>
            </a:r>
            <a:endParaRPr lang="en-US" b="1" dirty="0"/>
          </a:p>
        </p:txBody>
      </p:sp>
      <p:sp>
        <p:nvSpPr>
          <p:cNvPr id="11" name="Oval 10">
            <a:extLst>
              <a:ext uri="{FF2B5EF4-FFF2-40B4-BE49-F238E27FC236}">
                <a16:creationId xmlns:a16="http://schemas.microsoft.com/office/drawing/2014/main" id="{DD003CDE-353D-4C7F-9D48-67275077CD3D}"/>
              </a:ext>
            </a:extLst>
          </p:cNvPr>
          <p:cNvSpPr/>
          <p:nvPr/>
        </p:nvSpPr>
        <p:spPr>
          <a:xfrm>
            <a:off x="8449994" y="4093698"/>
            <a:ext cx="3742006" cy="2574388"/>
          </a:xfrm>
          <a:prstGeom prst="ellipse">
            <a:avLst/>
          </a:prstGeom>
          <a:ln>
            <a:noFill/>
          </a:ln>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ln w="0"/>
                <a:solidFill>
                  <a:schemeClr val="tx1"/>
                </a:solidFill>
                <a:effectLst>
                  <a:outerShdw blurRad="38100" dist="19050" dir="2700000" algn="tl" rotWithShape="0">
                    <a:schemeClr val="dk1">
                      <a:alpha val="40000"/>
                    </a:schemeClr>
                  </a:outerShdw>
                </a:effectLst>
              </a:rPr>
              <a:t>Strong branding and local market deep knowledge</a:t>
            </a:r>
          </a:p>
        </p:txBody>
      </p:sp>
    </p:spTree>
    <p:extLst>
      <p:ext uri="{BB962C8B-B14F-4D97-AF65-F5344CB8AC3E}">
        <p14:creationId xmlns:p14="http://schemas.microsoft.com/office/powerpoint/2010/main" val="54467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C1F7-41C7-4CA7-B50F-425D61D00BBC}"/>
              </a:ext>
            </a:extLst>
          </p:cNvPr>
          <p:cNvSpPr>
            <a:spLocks noGrp="1"/>
          </p:cNvSpPr>
          <p:nvPr>
            <p:ph type="title"/>
          </p:nvPr>
        </p:nvSpPr>
        <p:spPr>
          <a:xfrm>
            <a:off x="0" y="0"/>
            <a:ext cx="12192000" cy="464234"/>
          </a:xfrm>
        </p:spPr>
        <p:style>
          <a:lnRef idx="1">
            <a:schemeClr val="accent3"/>
          </a:lnRef>
          <a:fillRef idx="2">
            <a:schemeClr val="accent3"/>
          </a:fillRef>
          <a:effectRef idx="1">
            <a:schemeClr val="accent3"/>
          </a:effectRef>
          <a:fontRef idx="minor">
            <a:schemeClr val="dk1"/>
          </a:fontRef>
        </p:style>
        <p:txBody>
          <a:bodyPr>
            <a:normAutofit fontScale="90000"/>
          </a:bodyPr>
          <a:lstStyle/>
          <a:p>
            <a:r>
              <a:rPr lang="en-US" b="1" dirty="0">
                <a:ln w="0"/>
                <a:solidFill>
                  <a:schemeClr val="accent4">
                    <a:lumMod val="50000"/>
                  </a:schemeClr>
                </a:solidFill>
                <a:effectLst>
                  <a:outerShdw blurRad="38100" dist="25400" dir="5400000" algn="ctr" rotWithShape="0">
                    <a:srgbClr val="6E747A">
                      <a:alpha val="43000"/>
                    </a:srgbClr>
                  </a:outerShdw>
                </a:effectLst>
                <a:latin typeface="Agency FB" panose="020B0503020202020204" pitchFamily="34" charset="0"/>
              </a:rPr>
              <a:t>Top -10 Wada pav shop in Shivaji Nagar (IN 5 km area)</a:t>
            </a:r>
          </a:p>
        </p:txBody>
      </p:sp>
      <p:graphicFrame>
        <p:nvGraphicFramePr>
          <p:cNvPr id="4" name="Content Placeholder 3">
            <a:extLst>
              <a:ext uri="{FF2B5EF4-FFF2-40B4-BE49-F238E27FC236}">
                <a16:creationId xmlns:a16="http://schemas.microsoft.com/office/drawing/2014/main" id="{0EBD99E8-0F8F-434B-80E8-6F6000C9DF89}"/>
              </a:ext>
            </a:extLst>
          </p:cNvPr>
          <p:cNvGraphicFramePr>
            <a:graphicFrameLocks noGrp="1"/>
          </p:cNvGraphicFramePr>
          <p:nvPr>
            <p:ph idx="1"/>
            <p:extLst>
              <p:ext uri="{D42A27DB-BD31-4B8C-83A1-F6EECF244321}">
                <p14:modId xmlns:p14="http://schemas.microsoft.com/office/powerpoint/2010/main" val="2468402956"/>
              </p:ext>
            </p:extLst>
          </p:nvPr>
        </p:nvGraphicFramePr>
        <p:xfrm>
          <a:off x="0" y="464234"/>
          <a:ext cx="12192000" cy="6604615"/>
        </p:xfrm>
        <a:graphic>
          <a:graphicData uri="http://schemas.openxmlformats.org/drawingml/2006/table">
            <a:tbl>
              <a:tblPr>
                <a:tableStyleId>{5C22544A-7EE6-4342-B048-85BDC9FD1C3A}</a:tableStyleId>
              </a:tblPr>
              <a:tblGrid>
                <a:gridCol w="2698960">
                  <a:extLst>
                    <a:ext uri="{9D8B030D-6E8A-4147-A177-3AD203B41FA5}">
                      <a16:colId xmlns:a16="http://schemas.microsoft.com/office/drawing/2014/main" val="1304091678"/>
                    </a:ext>
                  </a:extLst>
                </a:gridCol>
                <a:gridCol w="1171247">
                  <a:extLst>
                    <a:ext uri="{9D8B030D-6E8A-4147-A177-3AD203B41FA5}">
                      <a16:colId xmlns:a16="http://schemas.microsoft.com/office/drawing/2014/main" val="672122397"/>
                    </a:ext>
                  </a:extLst>
                </a:gridCol>
                <a:gridCol w="912808">
                  <a:extLst>
                    <a:ext uri="{9D8B030D-6E8A-4147-A177-3AD203B41FA5}">
                      <a16:colId xmlns:a16="http://schemas.microsoft.com/office/drawing/2014/main" val="1157552519"/>
                    </a:ext>
                  </a:extLst>
                </a:gridCol>
                <a:gridCol w="2312364">
                  <a:extLst>
                    <a:ext uri="{9D8B030D-6E8A-4147-A177-3AD203B41FA5}">
                      <a16:colId xmlns:a16="http://schemas.microsoft.com/office/drawing/2014/main" val="1857616346"/>
                    </a:ext>
                  </a:extLst>
                </a:gridCol>
                <a:gridCol w="1442840">
                  <a:extLst>
                    <a:ext uri="{9D8B030D-6E8A-4147-A177-3AD203B41FA5}">
                      <a16:colId xmlns:a16="http://schemas.microsoft.com/office/drawing/2014/main" val="514978436"/>
                    </a:ext>
                  </a:extLst>
                </a:gridCol>
                <a:gridCol w="984527">
                  <a:extLst>
                    <a:ext uri="{9D8B030D-6E8A-4147-A177-3AD203B41FA5}">
                      <a16:colId xmlns:a16="http://schemas.microsoft.com/office/drawing/2014/main" val="1019049161"/>
                    </a:ext>
                  </a:extLst>
                </a:gridCol>
                <a:gridCol w="797805">
                  <a:extLst>
                    <a:ext uri="{9D8B030D-6E8A-4147-A177-3AD203B41FA5}">
                      <a16:colId xmlns:a16="http://schemas.microsoft.com/office/drawing/2014/main" val="773689114"/>
                    </a:ext>
                  </a:extLst>
                </a:gridCol>
                <a:gridCol w="1871449">
                  <a:extLst>
                    <a:ext uri="{9D8B030D-6E8A-4147-A177-3AD203B41FA5}">
                      <a16:colId xmlns:a16="http://schemas.microsoft.com/office/drawing/2014/main" val="3986494739"/>
                    </a:ext>
                  </a:extLst>
                </a:gridCol>
              </a:tblGrid>
              <a:tr h="530195">
                <a:tc>
                  <a:txBody>
                    <a:bodyPr/>
                    <a:lstStyle/>
                    <a:p>
                      <a:pPr algn="ctr" fontAlgn="b"/>
                      <a:r>
                        <a:rPr lang="en-US" sz="2400" b="1" u="none" strike="noStrike" dirty="0">
                          <a:solidFill>
                            <a:schemeClr val="accent6">
                              <a:lumMod val="50000"/>
                            </a:schemeClr>
                          </a:solidFill>
                          <a:effectLst/>
                          <a:latin typeface="Agency FB" panose="020B0503020202020204" pitchFamily="34" charset="0"/>
                        </a:rPr>
                        <a:t>Name</a:t>
                      </a:r>
                      <a:endParaRPr lang="en-US" sz="2400" b="1"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2400" b="1" u="none" strike="noStrike" dirty="0">
                          <a:solidFill>
                            <a:schemeClr val="accent6">
                              <a:lumMod val="50000"/>
                            </a:schemeClr>
                          </a:solidFill>
                          <a:effectLst/>
                          <a:latin typeface="Agency FB" panose="020B0503020202020204" pitchFamily="34" charset="0"/>
                        </a:rPr>
                        <a:t>Mobile no</a:t>
                      </a:r>
                      <a:endParaRPr lang="en-US" sz="2400" b="1"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2400" b="1" u="none" strike="noStrike" dirty="0">
                          <a:solidFill>
                            <a:schemeClr val="accent6">
                              <a:lumMod val="50000"/>
                            </a:schemeClr>
                          </a:solidFill>
                          <a:effectLst/>
                          <a:latin typeface="Agency FB" panose="020B0503020202020204" pitchFamily="34" charset="0"/>
                        </a:rPr>
                        <a:t>Rating (*)/5 </a:t>
                      </a:r>
                      <a:endParaRPr lang="en-US" sz="2400" b="1"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2400" b="1" u="none" strike="noStrike" dirty="0">
                          <a:solidFill>
                            <a:schemeClr val="accent6">
                              <a:lumMod val="50000"/>
                            </a:schemeClr>
                          </a:solidFill>
                          <a:effectLst/>
                          <a:latin typeface="Agency FB" panose="020B0503020202020204" pitchFamily="34" charset="0"/>
                        </a:rPr>
                        <a:t>Time</a:t>
                      </a:r>
                      <a:endParaRPr lang="en-US" sz="2400" b="1"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2400" b="1" u="none" strike="noStrike" dirty="0">
                          <a:solidFill>
                            <a:schemeClr val="accent6">
                              <a:lumMod val="50000"/>
                            </a:schemeClr>
                          </a:solidFill>
                          <a:effectLst/>
                          <a:latin typeface="Agency FB" panose="020B0503020202020204" pitchFamily="34" charset="0"/>
                        </a:rPr>
                        <a:t>Ambiance</a:t>
                      </a:r>
                      <a:endParaRPr lang="en-US" sz="2400" b="1"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2400" b="1" u="none" strike="noStrike" dirty="0">
                          <a:solidFill>
                            <a:schemeClr val="accent6">
                              <a:lumMod val="50000"/>
                            </a:schemeClr>
                          </a:solidFill>
                          <a:effectLst/>
                          <a:latin typeface="Agency FB" panose="020B0503020202020204" pitchFamily="34" charset="0"/>
                        </a:rPr>
                        <a:t>Service</a:t>
                      </a:r>
                      <a:endParaRPr lang="en-US" sz="2400" b="1"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2400" b="1" u="none" strike="noStrike" dirty="0">
                          <a:solidFill>
                            <a:schemeClr val="accent6">
                              <a:lumMod val="50000"/>
                            </a:schemeClr>
                          </a:solidFill>
                          <a:effectLst/>
                          <a:latin typeface="Agency FB" panose="020B0503020202020204" pitchFamily="34" charset="0"/>
                        </a:rPr>
                        <a:t>Food</a:t>
                      </a:r>
                      <a:endParaRPr lang="en-US" sz="2400" b="1"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2400" b="1" u="none" strike="noStrike" dirty="0">
                          <a:solidFill>
                            <a:schemeClr val="accent6">
                              <a:lumMod val="50000"/>
                            </a:schemeClr>
                          </a:solidFill>
                          <a:effectLst/>
                          <a:latin typeface="Agency FB" panose="020B0503020202020204" pitchFamily="34" charset="0"/>
                        </a:rPr>
                        <a:t>Value of money</a:t>
                      </a:r>
                      <a:endParaRPr lang="en-US" sz="2400" b="1" i="0" u="none" strike="noStrike" dirty="0">
                        <a:solidFill>
                          <a:schemeClr val="accent6">
                            <a:lumMod val="50000"/>
                          </a:schemeClr>
                        </a:solidFill>
                        <a:effectLst/>
                        <a:latin typeface="Agency FB" panose="020B0503020202020204" pitchFamily="34" charset="0"/>
                      </a:endParaRPr>
                    </a:p>
                  </a:txBody>
                  <a:tcPr marL="9525" marR="9525" marT="9525" marB="0" anchor="b"/>
                </a:tc>
                <a:extLst>
                  <a:ext uri="{0D108BD9-81ED-4DB2-BD59-A6C34878D82A}">
                    <a16:rowId xmlns:a16="http://schemas.microsoft.com/office/drawing/2014/main" val="3088685363"/>
                  </a:ext>
                </a:extLst>
              </a:tr>
              <a:tr h="504946">
                <a:tc>
                  <a:txBody>
                    <a:bodyPr/>
                    <a:lstStyle/>
                    <a:p>
                      <a:pPr algn="ctr" fontAlgn="b"/>
                      <a:r>
                        <a:rPr lang="en-US" sz="1800" u="none" strike="noStrike" dirty="0" err="1">
                          <a:solidFill>
                            <a:schemeClr val="accent6">
                              <a:lumMod val="50000"/>
                            </a:schemeClr>
                          </a:solidFill>
                          <a:effectLst/>
                          <a:latin typeface="Agency FB" panose="020B0503020202020204" pitchFamily="34" charset="0"/>
                        </a:rPr>
                        <a:t>Gaedwn</a:t>
                      </a:r>
                      <a:r>
                        <a:rPr lang="en-US" sz="1800" u="none" strike="noStrike" dirty="0">
                          <a:solidFill>
                            <a:schemeClr val="accent6">
                              <a:lumMod val="50000"/>
                            </a:schemeClr>
                          </a:solidFill>
                          <a:effectLst/>
                          <a:latin typeface="Agency FB" panose="020B0503020202020204" pitchFamily="34" charset="0"/>
                        </a:rPr>
                        <a:t> </a:t>
                      </a:r>
                      <a:r>
                        <a:rPr lang="en-US" sz="1800" u="none" strike="noStrike" dirty="0" err="1">
                          <a:solidFill>
                            <a:schemeClr val="accent6">
                              <a:lumMod val="50000"/>
                            </a:schemeClr>
                          </a:solidFill>
                          <a:effectLst/>
                          <a:latin typeface="Agency FB" panose="020B0503020202020204" pitchFamily="34" charset="0"/>
                        </a:rPr>
                        <a:t>vadav</a:t>
                      </a:r>
                      <a:r>
                        <a:rPr lang="en-US" sz="1800" u="none" strike="noStrike" dirty="0">
                          <a:solidFill>
                            <a:schemeClr val="accent6">
                              <a:lumMod val="50000"/>
                            </a:schemeClr>
                          </a:solidFill>
                          <a:effectLst/>
                          <a:latin typeface="Agency FB" panose="020B0503020202020204" pitchFamily="34" charset="0"/>
                        </a:rPr>
                        <a:t> pav center</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9766976699</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3.7</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9.00am-10.00pm</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3.6</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3.6</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3.8</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2800" u="none" strike="noStrike" dirty="0">
                          <a:solidFill>
                            <a:schemeClr val="accent6">
                              <a:lumMod val="50000"/>
                            </a:schemeClr>
                          </a:solidFill>
                          <a:effectLst/>
                          <a:latin typeface="Agency FB" panose="020B0503020202020204" pitchFamily="34" charset="0"/>
                        </a:rPr>
                        <a:t>3.8</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extLst>
                  <a:ext uri="{0D108BD9-81ED-4DB2-BD59-A6C34878D82A}">
                    <a16:rowId xmlns:a16="http://schemas.microsoft.com/office/drawing/2014/main" val="3684597847"/>
                  </a:ext>
                </a:extLst>
              </a:tr>
              <a:tr h="504946">
                <a:tc>
                  <a:txBody>
                    <a:bodyPr/>
                    <a:lstStyle/>
                    <a:p>
                      <a:pPr algn="ctr" fontAlgn="b"/>
                      <a:r>
                        <a:rPr lang="en-US" sz="1800" u="none" strike="noStrike" dirty="0">
                          <a:solidFill>
                            <a:schemeClr val="accent6">
                              <a:lumMod val="50000"/>
                            </a:schemeClr>
                          </a:solidFill>
                          <a:effectLst/>
                          <a:latin typeface="Agency FB" panose="020B0503020202020204" pitchFamily="34" charset="0"/>
                        </a:rPr>
                        <a:t>ROHIT WADEWALA</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8071268303</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dirty="0">
                          <a:solidFill>
                            <a:schemeClr val="accent6">
                              <a:lumMod val="50000"/>
                            </a:schemeClr>
                          </a:solidFill>
                          <a:effectLst/>
                          <a:latin typeface="Agency FB" panose="020B0503020202020204" pitchFamily="34" charset="0"/>
                        </a:rPr>
                        <a:t>3.6</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10.00AM -9.00PM</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3.5</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3.4</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3.7</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3.8</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extLst>
                  <a:ext uri="{0D108BD9-81ED-4DB2-BD59-A6C34878D82A}">
                    <a16:rowId xmlns:a16="http://schemas.microsoft.com/office/drawing/2014/main" val="2938446602"/>
                  </a:ext>
                </a:extLst>
              </a:tr>
              <a:tr h="814108">
                <a:tc>
                  <a:txBody>
                    <a:bodyPr/>
                    <a:lstStyle/>
                    <a:p>
                      <a:pPr algn="ctr" fontAlgn="b"/>
                      <a:r>
                        <a:rPr lang="en-US" sz="1800" u="none" strike="noStrike" dirty="0">
                          <a:solidFill>
                            <a:schemeClr val="accent6">
                              <a:lumMod val="50000"/>
                            </a:schemeClr>
                          </a:solidFill>
                          <a:effectLst/>
                          <a:latin typeface="Agency FB" panose="020B0503020202020204" pitchFamily="34" charset="0"/>
                        </a:rPr>
                        <a:t>JOMBOKING(AHARDUL EXPRESS)</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dirty="0">
                          <a:solidFill>
                            <a:schemeClr val="accent6">
                              <a:lumMod val="50000"/>
                            </a:schemeClr>
                          </a:solidFill>
                          <a:effectLst/>
                          <a:latin typeface="Agency FB" panose="020B0503020202020204" pitchFamily="34" charset="0"/>
                        </a:rPr>
                        <a:t>8007759825</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4.6</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9.00am-10.30pm</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4.5</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4.7</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4.5</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4.7</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extLst>
                  <a:ext uri="{0D108BD9-81ED-4DB2-BD59-A6C34878D82A}">
                    <a16:rowId xmlns:a16="http://schemas.microsoft.com/office/drawing/2014/main" val="303666487"/>
                  </a:ext>
                </a:extLst>
              </a:tr>
              <a:tr h="504946">
                <a:tc>
                  <a:txBody>
                    <a:bodyPr/>
                    <a:lstStyle/>
                    <a:p>
                      <a:pPr algn="ctr" fontAlgn="b"/>
                      <a:r>
                        <a:rPr lang="en-US" sz="1800" u="none" strike="noStrike">
                          <a:solidFill>
                            <a:schemeClr val="accent6">
                              <a:lumMod val="50000"/>
                            </a:schemeClr>
                          </a:solidFill>
                          <a:effectLst/>
                          <a:latin typeface="Agency FB" panose="020B0503020202020204" pitchFamily="34" charset="0"/>
                        </a:rPr>
                        <a:t>CHOTU KOHLAPURI</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7350842100</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4.2</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dirty="0">
                          <a:solidFill>
                            <a:schemeClr val="accent6">
                              <a:lumMod val="50000"/>
                            </a:schemeClr>
                          </a:solidFill>
                          <a:effectLst/>
                          <a:latin typeface="Agency FB" panose="020B0503020202020204" pitchFamily="34" charset="0"/>
                        </a:rPr>
                        <a:t>8.30AM-8.30PM</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4.1</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4.3</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4.1</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4.3</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extLst>
                  <a:ext uri="{0D108BD9-81ED-4DB2-BD59-A6C34878D82A}">
                    <a16:rowId xmlns:a16="http://schemas.microsoft.com/office/drawing/2014/main" val="3858911530"/>
                  </a:ext>
                </a:extLst>
              </a:tr>
              <a:tr h="504946">
                <a:tc>
                  <a:txBody>
                    <a:bodyPr/>
                    <a:lstStyle/>
                    <a:p>
                      <a:pPr algn="ctr" fontAlgn="b"/>
                      <a:r>
                        <a:rPr lang="en-US" sz="1800" u="none" strike="noStrike">
                          <a:solidFill>
                            <a:schemeClr val="accent6">
                              <a:lumMod val="50000"/>
                            </a:schemeClr>
                          </a:solidFill>
                          <a:effectLst/>
                          <a:latin typeface="Agency FB" panose="020B0503020202020204" pitchFamily="34" charset="0"/>
                        </a:rPr>
                        <a:t>BHARTI WADEWALA</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9970623858</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3.7</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7.00AM-10PM</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3.6</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3.8</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3.6</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3.8</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extLst>
                  <a:ext uri="{0D108BD9-81ED-4DB2-BD59-A6C34878D82A}">
                    <a16:rowId xmlns:a16="http://schemas.microsoft.com/office/drawing/2014/main" val="3851755026"/>
                  </a:ext>
                </a:extLst>
              </a:tr>
              <a:tr h="1009894">
                <a:tc>
                  <a:txBody>
                    <a:bodyPr/>
                    <a:lstStyle/>
                    <a:p>
                      <a:pPr algn="ctr" fontAlgn="ctr"/>
                      <a:r>
                        <a:rPr lang="en-US" sz="1800" u="none" strike="noStrike">
                          <a:solidFill>
                            <a:schemeClr val="accent6">
                              <a:lumMod val="50000"/>
                            </a:schemeClr>
                          </a:solidFill>
                          <a:effectLst/>
                          <a:latin typeface="Agency FB" panose="020B0503020202020204" pitchFamily="34" charset="0"/>
                        </a:rPr>
                        <a:t>PRABHA VISHRANTI </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ctr"/>
                </a:tc>
                <a:tc>
                  <a:txBody>
                    <a:bodyPr/>
                    <a:lstStyle/>
                    <a:p>
                      <a:pPr algn="ctr" fontAlgn="ctr"/>
                      <a:r>
                        <a:rPr lang="en-US" sz="1800" u="none" strike="noStrike">
                          <a:solidFill>
                            <a:schemeClr val="accent6">
                              <a:lumMod val="50000"/>
                            </a:schemeClr>
                          </a:solidFill>
                          <a:effectLst/>
                          <a:latin typeface="Agency FB" panose="020B0503020202020204" pitchFamily="34" charset="0"/>
                        </a:rPr>
                        <a:t>9923278122</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ctr"/>
                </a:tc>
                <a:tc>
                  <a:txBody>
                    <a:bodyPr/>
                    <a:lstStyle/>
                    <a:p>
                      <a:pPr algn="ctr" fontAlgn="ctr"/>
                      <a:r>
                        <a:rPr lang="en-US" sz="1800" u="none" strike="noStrike">
                          <a:solidFill>
                            <a:schemeClr val="accent6">
                              <a:lumMod val="50000"/>
                            </a:schemeClr>
                          </a:solidFill>
                          <a:effectLst/>
                          <a:latin typeface="Agency FB" panose="020B0503020202020204" pitchFamily="34" charset="0"/>
                        </a:rPr>
                        <a:t>4.15</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ctr"/>
                </a:tc>
                <a:tc>
                  <a:txBody>
                    <a:bodyPr/>
                    <a:lstStyle/>
                    <a:p>
                      <a:pPr algn="ctr" fontAlgn="ctr"/>
                      <a:r>
                        <a:rPr lang="en-US" sz="1800" u="none" strike="noStrike">
                          <a:solidFill>
                            <a:schemeClr val="accent6">
                              <a:lumMod val="50000"/>
                            </a:schemeClr>
                          </a:solidFill>
                          <a:effectLst/>
                          <a:latin typeface="Agency FB" panose="020B0503020202020204" pitchFamily="34" charset="0"/>
                        </a:rPr>
                        <a:t>8.30AM-12.00PM</a:t>
                      </a:r>
                      <a:br>
                        <a:rPr lang="en-US" sz="1800" u="none" strike="noStrike">
                          <a:solidFill>
                            <a:schemeClr val="accent6">
                              <a:lumMod val="50000"/>
                            </a:schemeClr>
                          </a:solidFill>
                          <a:effectLst/>
                          <a:latin typeface="Agency FB" panose="020B0503020202020204" pitchFamily="34" charset="0"/>
                        </a:rPr>
                      </a:br>
                      <a:r>
                        <a:rPr lang="en-US" sz="1800" u="none" strike="noStrike">
                          <a:solidFill>
                            <a:schemeClr val="accent6">
                              <a:lumMod val="50000"/>
                            </a:schemeClr>
                          </a:solidFill>
                          <a:effectLst/>
                          <a:latin typeface="Agency FB" panose="020B0503020202020204" pitchFamily="34" charset="0"/>
                        </a:rPr>
                        <a:t>4.30PM-7.30PM</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ctr"/>
                </a:tc>
                <a:tc>
                  <a:txBody>
                    <a:bodyPr/>
                    <a:lstStyle/>
                    <a:p>
                      <a:pPr algn="ctr" fontAlgn="ctr"/>
                      <a:r>
                        <a:rPr lang="en-US" sz="1800" u="none" strike="noStrike" dirty="0">
                          <a:solidFill>
                            <a:schemeClr val="accent6">
                              <a:lumMod val="50000"/>
                            </a:schemeClr>
                          </a:solidFill>
                          <a:effectLst/>
                          <a:latin typeface="Agency FB" panose="020B0503020202020204" pitchFamily="34" charset="0"/>
                        </a:rPr>
                        <a:t>4.1</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ctr"/>
                </a:tc>
                <a:tc>
                  <a:txBody>
                    <a:bodyPr/>
                    <a:lstStyle/>
                    <a:p>
                      <a:pPr algn="ctr" fontAlgn="ctr"/>
                      <a:r>
                        <a:rPr lang="en-US" sz="1800" u="none" strike="noStrike" dirty="0">
                          <a:solidFill>
                            <a:schemeClr val="accent6">
                              <a:lumMod val="50000"/>
                            </a:schemeClr>
                          </a:solidFill>
                          <a:effectLst/>
                          <a:latin typeface="Agency FB" panose="020B0503020202020204" pitchFamily="34" charset="0"/>
                        </a:rPr>
                        <a:t>4.1</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ctr"/>
                </a:tc>
                <a:tc>
                  <a:txBody>
                    <a:bodyPr/>
                    <a:lstStyle/>
                    <a:p>
                      <a:pPr algn="ctr" fontAlgn="ctr"/>
                      <a:r>
                        <a:rPr lang="en-US" sz="1800" u="none" strike="noStrike">
                          <a:solidFill>
                            <a:schemeClr val="accent6">
                              <a:lumMod val="50000"/>
                            </a:schemeClr>
                          </a:solidFill>
                          <a:effectLst/>
                          <a:latin typeface="Agency FB" panose="020B0503020202020204" pitchFamily="34" charset="0"/>
                        </a:rPr>
                        <a:t>4.3</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ctr"/>
                </a:tc>
                <a:tc>
                  <a:txBody>
                    <a:bodyPr/>
                    <a:lstStyle/>
                    <a:p>
                      <a:pPr algn="ctr" fontAlgn="ctr"/>
                      <a:r>
                        <a:rPr lang="en-US" sz="1800" u="none" strike="noStrike" dirty="0">
                          <a:solidFill>
                            <a:schemeClr val="accent6">
                              <a:lumMod val="50000"/>
                            </a:schemeClr>
                          </a:solidFill>
                          <a:effectLst/>
                          <a:latin typeface="Agency FB" panose="020B0503020202020204" pitchFamily="34" charset="0"/>
                        </a:rPr>
                        <a:t>4.1</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ctr"/>
                </a:tc>
                <a:extLst>
                  <a:ext uri="{0D108BD9-81ED-4DB2-BD59-A6C34878D82A}">
                    <a16:rowId xmlns:a16="http://schemas.microsoft.com/office/drawing/2014/main" val="1381771478"/>
                  </a:ext>
                </a:extLst>
              </a:tr>
              <a:tr h="504946">
                <a:tc>
                  <a:txBody>
                    <a:bodyPr/>
                    <a:lstStyle/>
                    <a:p>
                      <a:pPr algn="ctr" fontAlgn="b"/>
                      <a:r>
                        <a:rPr lang="en-US" sz="1800" u="none" strike="noStrike">
                          <a:solidFill>
                            <a:schemeClr val="accent6">
                              <a:lumMod val="50000"/>
                            </a:schemeClr>
                          </a:solidFill>
                          <a:effectLst/>
                          <a:latin typeface="Agency FB" panose="020B0503020202020204" pitchFamily="34" charset="0"/>
                        </a:rPr>
                        <a:t>JOSHI WADEWALE</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8805124997</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3.6</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7.00AM-10.00PM</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3.5</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3.7</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dirty="0">
                          <a:solidFill>
                            <a:schemeClr val="accent6">
                              <a:lumMod val="50000"/>
                            </a:schemeClr>
                          </a:solidFill>
                          <a:effectLst/>
                          <a:latin typeface="Agency FB" panose="020B0503020202020204" pitchFamily="34" charset="0"/>
                        </a:rPr>
                        <a:t>3.5</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dirty="0">
                          <a:solidFill>
                            <a:schemeClr val="accent6">
                              <a:lumMod val="50000"/>
                            </a:schemeClr>
                          </a:solidFill>
                          <a:effectLst/>
                          <a:latin typeface="Agency FB" panose="020B0503020202020204" pitchFamily="34" charset="0"/>
                        </a:rPr>
                        <a:t>3.7</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extLst>
                  <a:ext uri="{0D108BD9-81ED-4DB2-BD59-A6C34878D82A}">
                    <a16:rowId xmlns:a16="http://schemas.microsoft.com/office/drawing/2014/main" val="1042770158"/>
                  </a:ext>
                </a:extLst>
              </a:tr>
              <a:tr h="504946">
                <a:tc>
                  <a:txBody>
                    <a:bodyPr/>
                    <a:lstStyle/>
                    <a:p>
                      <a:pPr algn="ctr" fontAlgn="b"/>
                      <a:r>
                        <a:rPr lang="en-US" sz="1800" u="none" strike="noStrike">
                          <a:solidFill>
                            <a:schemeClr val="accent6">
                              <a:lumMod val="50000"/>
                            </a:schemeClr>
                          </a:solidFill>
                          <a:effectLst/>
                          <a:latin typeface="Agency FB" panose="020B0503020202020204" pitchFamily="34" charset="0"/>
                        </a:rPr>
                        <a:t>THE WADAPAV CEFE</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11.00AM-11.00PM</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3.9</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4.1</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3.9</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dirty="0">
                          <a:solidFill>
                            <a:schemeClr val="accent6">
                              <a:lumMod val="50000"/>
                            </a:schemeClr>
                          </a:solidFill>
                          <a:effectLst/>
                          <a:latin typeface="Agency FB" panose="020B0503020202020204" pitchFamily="34" charset="0"/>
                        </a:rPr>
                        <a:t>4.1</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extLst>
                  <a:ext uri="{0D108BD9-81ED-4DB2-BD59-A6C34878D82A}">
                    <a16:rowId xmlns:a16="http://schemas.microsoft.com/office/drawing/2014/main" val="3143887846"/>
                  </a:ext>
                </a:extLst>
              </a:tr>
              <a:tr h="504946">
                <a:tc>
                  <a:txBody>
                    <a:bodyPr/>
                    <a:lstStyle/>
                    <a:p>
                      <a:pPr algn="ctr" fontAlgn="b"/>
                      <a:r>
                        <a:rPr lang="en-US" sz="1800" u="none" strike="noStrike">
                          <a:solidFill>
                            <a:schemeClr val="accent6">
                              <a:lumMod val="50000"/>
                            </a:schemeClr>
                          </a:solidFill>
                          <a:effectLst/>
                          <a:latin typeface="Agency FB" panose="020B0503020202020204" pitchFamily="34" charset="0"/>
                        </a:rPr>
                        <a:t>GOLI VADA PAV</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9921054090</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3.6</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8.00AM-9.30PM</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3.6</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3.6</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3.6</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dirty="0">
                          <a:solidFill>
                            <a:schemeClr val="accent6">
                              <a:lumMod val="50000"/>
                            </a:schemeClr>
                          </a:solidFill>
                          <a:effectLst/>
                          <a:latin typeface="Agency FB" panose="020B0503020202020204" pitchFamily="34" charset="0"/>
                        </a:rPr>
                        <a:t>3.6</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extLst>
                  <a:ext uri="{0D108BD9-81ED-4DB2-BD59-A6C34878D82A}">
                    <a16:rowId xmlns:a16="http://schemas.microsoft.com/office/drawing/2014/main" val="121299285"/>
                  </a:ext>
                </a:extLst>
              </a:tr>
              <a:tr h="504946">
                <a:tc>
                  <a:txBody>
                    <a:bodyPr/>
                    <a:lstStyle/>
                    <a:p>
                      <a:pPr algn="ctr" fontAlgn="b"/>
                      <a:r>
                        <a:rPr lang="en-US" sz="1800" u="none" strike="noStrike">
                          <a:solidFill>
                            <a:schemeClr val="accent6">
                              <a:lumMod val="50000"/>
                            </a:schemeClr>
                          </a:solidFill>
                          <a:effectLst/>
                          <a:latin typeface="Agency FB" panose="020B0503020202020204" pitchFamily="34" charset="0"/>
                        </a:rPr>
                        <a:t>S KUMAR WAEWALA</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9730318559</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4.2</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8.00AM-9.00PM</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4.2</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4.2</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a:solidFill>
                            <a:schemeClr val="accent6">
                              <a:lumMod val="50000"/>
                            </a:schemeClr>
                          </a:solidFill>
                          <a:effectLst/>
                          <a:latin typeface="Agency FB" panose="020B0503020202020204" pitchFamily="34" charset="0"/>
                        </a:rPr>
                        <a:t>4.2</a:t>
                      </a:r>
                      <a:endParaRPr lang="en-US" sz="1800" b="0" i="0" u="none" strike="noStrike">
                        <a:solidFill>
                          <a:schemeClr val="accent6">
                            <a:lumMod val="50000"/>
                          </a:schemeClr>
                        </a:solidFill>
                        <a:effectLst/>
                        <a:latin typeface="Agency FB" panose="020B0503020202020204" pitchFamily="34" charset="0"/>
                      </a:endParaRPr>
                    </a:p>
                  </a:txBody>
                  <a:tcPr marL="9525" marR="9525" marT="9525" marB="0" anchor="b"/>
                </a:tc>
                <a:tc>
                  <a:txBody>
                    <a:bodyPr/>
                    <a:lstStyle/>
                    <a:p>
                      <a:pPr algn="ctr" fontAlgn="b"/>
                      <a:r>
                        <a:rPr lang="en-US" sz="1800" u="none" strike="noStrike" dirty="0">
                          <a:solidFill>
                            <a:schemeClr val="accent6">
                              <a:lumMod val="50000"/>
                            </a:schemeClr>
                          </a:solidFill>
                          <a:effectLst/>
                          <a:latin typeface="Agency FB" panose="020B0503020202020204" pitchFamily="34" charset="0"/>
                        </a:rPr>
                        <a:t>4.2</a:t>
                      </a:r>
                      <a:endParaRPr lang="en-US" sz="1800" b="0" i="0" u="none" strike="noStrike" dirty="0">
                        <a:solidFill>
                          <a:schemeClr val="accent6">
                            <a:lumMod val="50000"/>
                          </a:schemeClr>
                        </a:solidFill>
                        <a:effectLst/>
                        <a:latin typeface="Agency FB" panose="020B0503020202020204" pitchFamily="34" charset="0"/>
                      </a:endParaRPr>
                    </a:p>
                  </a:txBody>
                  <a:tcPr marL="9525" marR="9525" marT="9525" marB="0" anchor="b"/>
                </a:tc>
                <a:extLst>
                  <a:ext uri="{0D108BD9-81ED-4DB2-BD59-A6C34878D82A}">
                    <a16:rowId xmlns:a16="http://schemas.microsoft.com/office/drawing/2014/main" val="1560405745"/>
                  </a:ext>
                </a:extLst>
              </a:tr>
            </a:tbl>
          </a:graphicData>
        </a:graphic>
      </p:graphicFrame>
    </p:spTree>
    <p:extLst>
      <p:ext uri="{BB962C8B-B14F-4D97-AF65-F5344CB8AC3E}">
        <p14:creationId xmlns:p14="http://schemas.microsoft.com/office/powerpoint/2010/main" val="3016574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3D6E-FA8D-4D4B-B0C2-5ED75199365E}"/>
              </a:ext>
            </a:extLst>
          </p:cNvPr>
          <p:cNvSpPr>
            <a:spLocks noGrp="1"/>
          </p:cNvSpPr>
          <p:nvPr>
            <p:ph type="title"/>
          </p:nvPr>
        </p:nvSpPr>
        <p:spPr>
          <a:xfrm>
            <a:off x="0" y="0"/>
            <a:ext cx="6091310" cy="526291"/>
          </a:xfrm>
        </p:spPr>
        <p:style>
          <a:lnRef idx="2">
            <a:schemeClr val="accent2"/>
          </a:lnRef>
          <a:fillRef idx="1">
            <a:schemeClr val="lt1"/>
          </a:fillRef>
          <a:effectRef idx="0">
            <a:schemeClr val="accent2"/>
          </a:effectRef>
          <a:fontRef idx="minor">
            <a:schemeClr val="dk1"/>
          </a:fontRef>
        </p:style>
        <p:txBody>
          <a:bodyPr>
            <a:normAutofit fontScale="90000"/>
          </a:bodyPr>
          <a:lstStyle/>
          <a:p>
            <a:r>
              <a:rPr lang="en-US" b="1">
                <a:solidFill>
                  <a:schemeClr val="accent4">
                    <a:lumMod val="50000"/>
                  </a:schemeClr>
                </a:solidFill>
                <a:latin typeface="Agency FB" panose="020B0503020202020204" pitchFamily="34" charset="0"/>
              </a:rPr>
              <a:t>C. Competitor’s </a:t>
            </a:r>
            <a:r>
              <a:rPr lang="en-US" b="1" dirty="0">
                <a:solidFill>
                  <a:schemeClr val="accent4">
                    <a:lumMod val="50000"/>
                  </a:schemeClr>
                </a:solidFill>
                <a:latin typeface="Agency FB" panose="020B0503020202020204" pitchFamily="34" charset="0"/>
              </a:rPr>
              <a:t>analysis</a:t>
            </a:r>
          </a:p>
        </p:txBody>
      </p:sp>
      <p:graphicFrame>
        <p:nvGraphicFramePr>
          <p:cNvPr id="4" name="Content Placeholder 3">
            <a:extLst>
              <a:ext uri="{FF2B5EF4-FFF2-40B4-BE49-F238E27FC236}">
                <a16:creationId xmlns:a16="http://schemas.microsoft.com/office/drawing/2014/main" id="{7CBBC5AA-3988-4098-835B-F5A0CAD5071A}"/>
              </a:ext>
            </a:extLst>
          </p:cNvPr>
          <p:cNvGraphicFramePr>
            <a:graphicFrameLocks noGrp="1"/>
          </p:cNvGraphicFramePr>
          <p:nvPr>
            <p:ph idx="1"/>
            <p:extLst>
              <p:ext uri="{D42A27DB-BD31-4B8C-83A1-F6EECF244321}">
                <p14:modId xmlns:p14="http://schemas.microsoft.com/office/powerpoint/2010/main" val="1814546094"/>
              </p:ext>
            </p:extLst>
          </p:nvPr>
        </p:nvGraphicFramePr>
        <p:xfrm>
          <a:off x="9381" y="624765"/>
          <a:ext cx="6081930" cy="3896442"/>
        </p:xfrm>
        <a:graphic>
          <a:graphicData uri="http://schemas.openxmlformats.org/drawingml/2006/table">
            <a:tbl>
              <a:tblPr>
                <a:tableStyleId>{638B1855-1B75-4FBE-930C-398BA8C253C6}</a:tableStyleId>
              </a:tblPr>
              <a:tblGrid>
                <a:gridCol w="1493790">
                  <a:extLst>
                    <a:ext uri="{9D8B030D-6E8A-4147-A177-3AD203B41FA5}">
                      <a16:colId xmlns:a16="http://schemas.microsoft.com/office/drawing/2014/main" val="2583658328"/>
                    </a:ext>
                  </a:extLst>
                </a:gridCol>
                <a:gridCol w="1529380">
                  <a:extLst>
                    <a:ext uri="{9D8B030D-6E8A-4147-A177-3AD203B41FA5}">
                      <a16:colId xmlns:a16="http://schemas.microsoft.com/office/drawing/2014/main" val="1037545242"/>
                    </a:ext>
                  </a:extLst>
                </a:gridCol>
                <a:gridCol w="1529380">
                  <a:extLst>
                    <a:ext uri="{9D8B030D-6E8A-4147-A177-3AD203B41FA5}">
                      <a16:colId xmlns:a16="http://schemas.microsoft.com/office/drawing/2014/main" val="3630224268"/>
                    </a:ext>
                  </a:extLst>
                </a:gridCol>
                <a:gridCol w="1529380">
                  <a:extLst>
                    <a:ext uri="{9D8B030D-6E8A-4147-A177-3AD203B41FA5}">
                      <a16:colId xmlns:a16="http://schemas.microsoft.com/office/drawing/2014/main" val="1765811640"/>
                    </a:ext>
                  </a:extLst>
                </a:gridCol>
              </a:tblGrid>
              <a:tr h="275188">
                <a:tc gridSpan="3">
                  <a:txBody>
                    <a:bodyPr/>
                    <a:lstStyle/>
                    <a:p>
                      <a:pPr algn="ctr" fontAlgn="b"/>
                      <a:r>
                        <a:rPr lang="en-US" sz="2000" b="1" u="sng" strike="noStrike" dirty="0">
                          <a:solidFill>
                            <a:srgbClr val="002060"/>
                          </a:solidFill>
                          <a:effectLst/>
                          <a:latin typeface="Agency FB" panose="020B0503020202020204" pitchFamily="34" charset="0"/>
                        </a:rPr>
                        <a:t>GOLI WADA PAV</a:t>
                      </a:r>
                      <a:endParaRPr lang="en-US" sz="2000" b="1" i="1" u="sng" strike="noStrike" dirty="0">
                        <a:solidFill>
                          <a:srgbClr val="002060"/>
                        </a:solidFill>
                        <a:effectLst/>
                        <a:latin typeface="Agency FB" panose="020B0503020202020204" pitchFamily="34" charset="0"/>
                      </a:endParaRPr>
                    </a:p>
                  </a:txBody>
                  <a:tcPr marL="4619" marR="4619" marT="4619" marB="0" anchor="b"/>
                </a:tc>
                <a:tc hMerge="1">
                  <a:txBody>
                    <a:bodyPr/>
                    <a:lstStyle/>
                    <a:p>
                      <a:endParaRPr lang="en-US"/>
                    </a:p>
                  </a:txBody>
                  <a:tcPr/>
                </a:tc>
                <a:tc hMerge="1">
                  <a:txBody>
                    <a:bodyPr/>
                    <a:lstStyle/>
                    <a:p>
                      <a:endParaRPr lang="en-US"/>
                    </a:p>
                  </a:txBody>
                  <a:tcPr/>
                </a:tc>
                <a:tc>
                  <a:txBody>
                    <a:bodyPr/>
                    <a:lstStyle/>
                    <a:p>
                      <a:pPr algn="l" fontAlgn="b"/>
                      <a:endParaRPr lang="en-US" sz="1800" b="1" i="0" u="none" strike="noStrike" dirty="0">
                        <a:solidFill>
                          <a:schemeClr val="bg2">
                            <a:lumMod val="10000"/>
                          </a:schemeClr>
                        </a:solidFill>
                        <a:effectLst/>
                        <a:latin typeface="Agency FB" panose="020B0503020202020204" pitchFamily="34" charset="0"/>
                      </a:endParaRPr>
                    </a:p>
                  </a:txBody>
                  <a:tcPr marL="4619" marR="4619" marT="4619" marB="0" anchor="b"/>
                </a:tc>
                <a:extLst>
                  <a:ext uri="{0D108BD9-81ED-4DB2-BD59-A6C34878D82A}">
                    <a16:rowId xmlns:a16="http://schemas.microsoft.com/office/drawing/2014/main" val="1174807578"/>
                  </a:ext>
                </a:extLst>
              </a:tr>
              <a:tr h="220972">
                <a:tc gridSpan="4">
                  <a:txBody>
                    <a:bodyPr/>
                    <a:lstStyle/>
                    <a:p>
                      <a:pPr algn="l" fontAlgn="t"/>
                      <a:r>
                        <a:rPr lang="en-US" sz="2000" b="1" u="none" strike="noStrike" dirty="0">
                          <a:solidFill>
                            <a:srgbClr val="002060"/>
                          </a:solidFill>
                          <a:effectLst/>
                          <a:latin typeface="Agency FB" panose="020B0503020202020204" pitchFamily="34" charset="0"/>
                        </a:rPr>
                        <a:t>SWOT Analysis</a:t>
                      </a:r>
                      <a:endParaRPr lang="en-US" sz="2000" b="1" i="0" u="none" strike="noStrike" dirty="0">
                        <a:solidFill>
                          <a:srgbClr val="002060"/>
                        </a:solidFill>
                        <a:effectLst/>
                        <a:latin typeface="Agency FB" panose="020B0503020202020204" pitchFamily="34" charset="0"/>
                      </a:endParaRPr>
                    </a:p>
                  </a:txBody>
                  <a:tcPr marL="4619" marR="4619" marT="4619"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48934059"/>
                  </a:ext>
                </a:extLst>
              </a:tr>
              <a:tr h="220972">
                <a:tc>
                  <a:txBody>
                    <a:bodyPr/>
                    <a:lstStyle/>
                    <a:p>
                      <a:pPr algn="l" fontAlgn="t"/>
                      <a:r>
                        <a:rPr lang="en-US" sz="1400" b="1" u="none" strike="noStrike">
                          <a:solidFill>
                            <a:schemeClr val="bg2">
                              <a:lumMod val="10000"/>
                            </a:schemeClr>
                          </a:solidFill>
                          <a:effectLst/>
                          <a:latin typeface="Agency FB" panose="020B0503020202020204" pitchFamily="34" charset="0"/>
                        </a:rPr>
                        <a:t>Strengths</a:t>
                      </a:r>
                      <a:endParaRPr lang="en-US" sz="1400" b="1" i="0" u="none" strike="noStrike">
                        <a:solidFill>
                          <a:schemeClr val="bg2">
                            <a:lumMod val="10000"/>
                          </a:schemeClr>
                        </a:solidFill>
                        <a:effectLst/>
                        <a:latin typeface="Agency FB" panose="020B0503020202020204" pitchFamily="34" charset="0"/>
                      </a:endParaRPr>
                    </a:p>
                  </a:txBody>
                  <a:tcPr marL="4619" marR="4619" marT="4619" marB="0"/>
                </a:tc>
                <a:tc>
                  <a:txBody>
                    <a:bodyPr/>
                    <a:lstStyle/>
                    <a:p>
                      <a:pPr algn="l" fontAlgn="t"/>
                      <a:r>
                        <a:rPr lang="en-US" sz="1400" b="1" u="none" strike="noStrike">
                          <a:solidFill>
                            <a:schemeClr val="bg2">
                              <a:lumMod val="10000"/>
                            </a:schemeClr>
                          </a:solidFill>
                          <a:effectLst/>
                          <a:latin typeface="Agency FB" panose="020B0503020202020204" pitchFamily="34" charset="0"/>
                        </a:rPr>
                        <a:t>Weaknesses</a:t>
                      </a:r>
                      <a:endParaRPr lang="en-US" sz="1400" b="1" i="0" u="none" strike="noStrike">
                        <a:solidFill>
                          <a:schemeClr val="bg2">
                            <a:lumMod val="10000"/>
                          </a:schemeClr>
                        </a:solidFill>
                        <a:effectLst/>
                        <a:latin typeface="Agency FB" panose="020B0503020202020204" pitchFamily="34" charset="0"/>
                      </a:endParaRPr>
                    </a:p>
                  </a:txBody>
                  <a:tcPr marL="4619" marR="4619" marT="4619" marB="0"/>
                </a:tc>
                <a:tc>
                  <a:txBody>
                    <a:bodyPr/>
                    <a:lstStyle/>
                    <a:p>
                      <a:pPr algn="l" fontAlgn="t"/>
                      <a:r>
                        <a:rPr lang="en-US" sz="1400" b="1" u="none" strike="noStrike">
                          <a:solidFill>
                            <a:schemeClr val="bg2">
                              <a:lumMod val="10000"/>
                            </a:schemeClr>
                          </a:solidFill>
                          <a:effectLst/>
                          <a:latin typeface="Agency FB" panose="020B0503020202020204" pitchFamily="34" charset="0"/>
                        </a:rPr>
                        <a:t>Opportunities</a:t>
                      </a:r>
                      <a:endParaRPr lang="en-US" sz="1400" b="1" i="0" u="none" strike="noStrike">
                        <a:solidFill>
                          <a:schemeClr val="bg2">
                            <a:lumMod val="10000"/>
                          </a:schemeClr>
                        </a:solidFill>
                        <a:effectLst/>
                        <a:latin typeface="Agency FB" panose="020B0503020202020204" pitchFamily="34" charset="0"/>
                      </a:endParaRPr>
                    </a:p>
                  </a:txBody>
                  <a:tcPr marL="4619" marR="4619" marT="4619" marB="0"/>
                </a:tc>
                <a:tc>
                  <a:txBody>
                    <a:bodyPr/>
                    <a:lstStyle/>
                    <a:p>
                      <a:pPr algn="l" fontAlgn="t"/>
                      <a:r>
                        <a:rPr lang="en-US" sz="1400" b="1" u="none" strike="noStrike">
                          <a:solidFill>
                            <a:schemeClr val="bg2">
                              <a:lumMod val="10000"/>
                            </a:schemeClr>
                          </a:solidFill>
                          <a:effectLst/>
                          <a:latin typeface="Agency FB" panose="020B0503020202020204" pitchFamily="34" charset="0"/>
                        </a:rPr>
                        <a:t>Threats</a:t>
                      </a:r>
                      <a:endParaRPr lang="en-US" sz="1400" b="1" i="0" u="none" strike="noStrike">
                        <a:solidFill>
                          <a:schemeClr val="bg2">
                            <a:lumMod val="10000"/>
                          </a:schemeClr>
                        </a:solidFill>
                        <a:effectLst/>
                        <a:latin typeface="Agency FB" panose="020B0503020202020204" pitchFamily="34" charset="0"/>
                      </a:endParaRPr>
                    </a:p>
                  </a:txBody>
                  <a:tcPr marL="4619" marR="4619" marT="4619" marB="0"/>
                </a:tc>
                <a:extLst>
                  <a:ext uri="{0D108BD9-81ED-4DB2-BD59-A6C34878D82A}">
                    <a16:rowId xmlns:a16="http://schemas.microsoft.com/office/drawing/2014/main" val="1029077804"/>
                  </a:ext>
                </a:extLst>
              </a:tr>
              <a:tr h="654699">
                <a:tc>
                  <a:txBody>
                    <a:bodyPr/>
                    <a:lstStyle/>
                    <a:p>
                      <a:pPr algn="l" fontAlgn="ctr"/>
                      <a:r>
                        <a:rPr lang="en-US" sz="1400" b="1" u="none" strike="noStrike">
                          <a:solidFill>
                            <a:schemeClr val="bg2">
                              <a:lumMod val="10000"/>
                            </a:schemeClr>
                          </a:solidFill>
                          <a:effectLst/>
                          <a:latin typeface="Agency FB" panose="020B0503020202020204" pitchFamily="34" charset="0"/>
                        </a:rPr>
                        <a:t>Strong Market Position.</a:t>
                      </a:r>
                      <a:endParaRPr lang="en-US" sz="1400" b="1" i="0" u="none" strike="noStrike">
                        <a:solidFill>
                          <a:schemeClr val="bg2">
                            <a:lumMod val="10000"/>
                          </a:schemeClr>
                        </a:solidFill>
                        <a:effectLst/>
                        <a:latin typeface="Agency FB" panose="020B0503020202020204" pitchFamily="34" charset="0"/>
                      </a:endParaRPr>
                    </a:p>
                  </a:txBody>
                  <a:tcPr marL="41573" marR="4619" marT="4619" marB="0" anchor="ctr"/>
                </a:tc>
                <a:tc>
                  <a:txBody>
                    <a:bodyPr/>
                    <a:lstStyle/>
                    <a:p>
                      <a:pPr algn="l" fontAlgn="ctr"/>
                      <a:r>
                        <a:rPr lang="en-US" sz="1400" b="1" u="none" strike="noStrike">
                          <a:solidFill>
                            <a:schemeClr val="bg2">
                              <a:lumMod val="10000"/>
                            </a:schemeClr>
                          </a:solidFill>
                          <a:effectLst/>
                          <a:latin typeface="Agency FB" panose="020B0503020202020204" pitchFamily="34" charset="0"/>
                        </a:rPr>
                        <a:t>Lack of Financial and Technical resources</a:t>
                      </a:r>
                      <a:endParaRPr lang="en-US" sz="1400" b="1" i="0" u="none" strike="noStrike">
                        <a:solidFill>
                          <a:schemeClr val="bg2">
                            <a:lumMod val="10000"/>
                          </a:schemeClr>
                        </a:solidFill>
                        <a:effectLst/>
                        <a:latin typeface="Agency FB" panose="020B0503020202020204" pitchFamily="34" charset="0"/>
                      </a:endParaRPr>
                    </a:p>
                  </a:txBody>
                  <a:tcPr marL="41573" marR="4619" marT="4619" marB="0" anchor="ctr"/>
                </a:tc>
                <a:tc>
                  <a:txBody>
                    <a:bodyPr/>
                    <a:lstStyle/>
                    <a:p>
                      <a:pPr algn="l" fontAlgn="ctr"/>
                      <a:r>
                        <a:rPr lang="en-US" sz="1400" b="1" u="none" strike="noStrike">
                          <a:solidFill>
                            <a:schemeClr val="bg2">
                              <a:lumMod val="10000"/>
                            </a:schemeClr>
                          </a:solidFill>
                          <a:effectLst/>
                          <a:latin typeface="Agency FB" panose="020B0503020202020204" pitchFamily="34" charset="0"/>
                        </a:rPr>
                        <a:t>Increase demand of theme parks</a:t>
                      </a:r>
                      <a:endParaRPr lang="en-US" sz="1400" b="1" i="0" u="none" strike="noStrike">
                        <a:solidFill>
                          <a:schemeClr val="bg2">
                            <a:lumMod val="10000"/>
                          </a:schemeClr>
                        </a:solidFill>
                        <a:effectLst/>
                        <a:latin typeface="Agency FB" panose="020B0503020202020204" pitchFamily="34" charset="0"/>
                      </a:endParaRPr>
                    </a:p>
                  </a:txBody>
                  <a:tcPr marL="41573" marR="4619" marT="4619" marB="0" anchor="ctr"/>
                </a:tc>
                <a:tc>
                  <a:txBody>
                    <a:bodyPr/>
                    <a:lstStyle/>
                    <a:p>
                      <a:pPr algn="l" fontAlgn="ctr"/>
                      <a:r>
                        <a:rPr lang="en-US" sz="1400" b="1" u="none" strike="noStrike">
                          <a:solidFill>
                            <a:schemeClr val="bg2">
                              <a:lumMod val="10000"/>
                            </a:schemeClr>
                          </a:solidFill>
                          <a:effectLst/>
                          <a:latin typeface="Agency FB" panose="020B0503020202020204" pitchFamily="34" charset="0"/>
                        </a:rPr>
                        <a:t>Currency devaluation</a:t>
                      </a:r>
                      <a:endParaRPr lang="en-US" sz="1400" b="1" i="0" u="none" strike="noStrike">
                        <a:solidFill>
                          <a:schemeClr val="bg2">
                            <a:lumMod val="10000"/>
                          </a:schemeClr>
                        </a:solidFill>
                        <a:effectLst/>
                        <a:latin typeface="Agency FB" panose="020B0503020202020204" pitchFamily="34" charset="0"/>
                      </a:endParaRPr>
                    </a:p>
                  </a:txBody>
                  <a:tcPr marL="41573" marR="4619" marT="4619" marB="0" anchor="ctr"/>
                </a:tc>
                <a:extLst>
                  <a:ext uri="{0D108BD9-81ED-4DB2-BD59-A6C34878D82A}">
                    <a16:rowId xmlns:a16="http://schemas.microsoft.com/office/drawing/2014/main" val="336407105"/>
                  </a:ext>
                </a:extLst>
              </a:tr>
              <a:tr h="654699">
                <a:tc>
                  <a:txBody>
                    <a:bodyPr/>
                    <a:lstStyle/>
                    <a:p>
                      <a:pPr algn="l" fontAlgn="ctr"/>
                      <a:r>
                        <a:rPr lang="en-US" sz="1400" b="1" u="none" strike="noStrike">
                          <a:solidFill>
                            <a:schemeClr val="bg2">
                              <a:lumMod val="10000"/>
                            </a:schemeClr>
                          </a:solidFill>
                          <a:effectLst/>
                          <a:latin typeface="Agency FB" panose="020B0503020202020204" pitchFamily="34" charset="0"/>
                        </a:rPr>
                        <a:t>Innovative Concept.</a:t>
                      </a:r>
                      <a:endParaRPr lang="en-US" sz="1400" b="1" i="0" u="none" strike="noStrike">
                        <a:solidFill>
                          <a:schemeClr val="bg2">
                            <a:lumMod val="10000"/>
                          </a:schemeClr>
                        </a:solidFill>
                        <a:effectLst/>
                        <a:latin typeface="Agency FB" panose="020B0503020202020204" pitchFamily="34" charset="0"/>
                      </a:endParaRPr>
                    </a:p>
                  </a:txBody>
                  <a:tcPr marL="41573" marR="4619" marT="4619" marB="0" anchor="ctr"/>
                </a:tc>
                <a:tc>
                  <a:txBody>
                    <a:bodyPr/>
                    <a:lstStyle/>
                    <a:p>
                      <a:pPr algn="l" fontAlgn="ctr"/>
                      <a:r>
                        <a:rPr lang="en-US" sz="1400" b="1" u="none" strike="noStrike">
                          <a:solidFill>
                            <a:schemeClr val="bg2">
                              <a:lumMod val="10000"/>
                            </a:schemeClr>
                          </a:solidFill>
                          <a:effectLst/>
                          <a:latin typeface="Agency FB" panose="020B0503020202020204" pitchFamily="34" charset="0"/>
                        </a:rPr>
                        <a:t>Devaluation of Mexican Currency.</a:t>
                      </a:r>
                      <a:endParaRPr lang="en-US" sz="1400" b="1" i="0" u="none" strike="noStrike">
                        <a:solidFill>
                          <a:schemeClr val="bg2">
                            <a:lumMod val="10000"/>
                          </a:schemeClr>
                        </a:solidFill>
                        <a:effectLst/>
                        <a:latin typeface="Agency FB" panose="020B0503020202020204" pitchFamily="34" charset="0"/>
                      </a:endParaRPr>
                    </a:p>
                  </a:txBody>
                  <a:tcPr marL="41573" marR="4619" marT="4619" marB="0" anchor="ctr"/>
                </a:tc>
                <a:tc>
                  <a:txBody>
                    <a:bodyPr/>
                    <a:lstStyle/>
                    <a:p>
                      <a:pPr algn="l" fontAlgn="ctr"/>
                      <a:r>
                        <a:rPr lang="en-US" sz="1400" b="1" u="none" strike="noStrike">
                          <a:solidFill>
                            <a:schemeClr val="bg2">
                              <a:lumMod val="10000"/>
                            </a:schemeClr>
                          </a:solidFill>
                          <a:effectLst/>
                          <a:latin typeface="Agency FB" panose="020B0503020202020204" pitchFamily="34" charset="0"/>
                        </a:rPr>
                        <a:t>High Internet penetration</a:t>
                      </a:r>
                      <a:endParaRPr lang="en-US" sz="1400" b="1" i="0" u="none" strike="noStrike">
                        <a:solidFill>
                          <a:schemeClr val="bg2">
                            <a:lumMod val="10000"/>
                          </a:schemeClr>
                        </a:solidFill>
                        <a:effectLst/>
                        <a:latin typeface="Agency FB" panose="020B0503020202020204" pitchFamily="34" charset="0"/>
                      </a:endParaRPr>
                    </a:p>
                  </a:txBody>
                  <a:tcPr marL="41573" marR="4619" marT="4619" marB="0" anchor="ctr"/>
                </a:tc>
                <a:tc>
                  <a:txBody>
                    <a:bodyPr/>
                    <a:lstStyle/>
                    <a:p>
                      <a:pPr algn="l" fontAlgn="ctr"/>
                      <a:r>
                        <a:rPr lang="en-US" sz="1400" b="1" u="none" strike="noStrike" dirty="0">
                          <a:solidFill>
                            <a:schemeClr val="bg2">
                              <a:lumMod val="10000"/>
                            </a:schemeClr>
                          </a:solidFill>
                          <a:effectLst/>
                          <a:latin typeface="Agency FB" panose="020B0503020202020204" pitchFamily="34" charset="0"/>
                        </a:rPr>
                        <a:t>Intense domestic and international competition</a:t>
                      </a:r>
                      <a:endParaRPr lang="en-US" sz="1400" b="1" i="0" u="none" strike="noStrike" dirty="0">
                        <a:solidFill>
                          <a:schemeClr val="bg2">
                            <a:lumMod val="10000"/>
                          </a:schemeClr>
                        </a:solidFill>
                        <a:effectLst/>
                        <a:latin typeface="Agency FB" panose="020B0503020202020204" pitchFamily="34" charset="0"/>
                      </a:endParaRPr>
                    </a:p>
                  </a:txBody>
                  <a:tcPr marL="41573" marR="4619" marT="4619" marB="0" anchor="ctr"/>
                </a:tc>
                <a:extLst>
                  <a:ext uri="{0D108BD9-81ED-4DB2-BD59-A6C34878D82A}">
                    <a16:rowId xmlns:a16="http://schemas.microsoft.com/office/drawing/2014/main" val="1459135282"/>
                  </a:ext>
                </a:extLst>
              </a:tr>
              <a:tr h="654699">
                <a:tc>
                  <a:txBody>
                    <a:bodyPr/>
                    <a:lstStyle/>
                    <a:p>
                      <a:pPr algn="l" fontAlgn="ctr"/>
                      <a:r>
                        <a:rPr lang="en-US" sz="1400" b="1" u="none" strike="noStrike">
                          <a:solidFill>
                            <a:schemeClr val="bg2">
                              <a:lumMod val="10000"/>
                            </a:schemeClr>
                          </a:solidFill>
                          <a:effectLst/>
                          <a:latin typeface="Agency FB" panose="020B0503020202020204" pitchFamily="34" charset="0"/>
                        </a:rPr>
                        <a:t>Strong business models</a:t>
                      </a:r>
                      <a:endParaRPr lang="en-US" sz="1400" b="1" i="0" u="none" strike="noStrike">
                        <a:solidFill>
                          <a:schemeClr val="bg2">
                            <a:lumMod val="10000"/>
                          </a:schemeClr>
                        </a:solidFill>
                        <a:effectLst/>
                        <a:latin typeface="Agency FB" panose="020B0503020202020204" pitchFamily="34" charset="0"/>
                      </a:endParaRPr>
                    </a:p>
                  </a:txBody>
                  <a:tcPr marL="41573" marR="4619" marT="4619" marB="0" anchor="ctr"/>
                </a:tc>
                <a:tc>
                  <a:txBody>
                    <a:bodyPr/>
                    <a:lstStyle/>
                    <a:p>
                      <a:pPr algn="l" fontAlgn="ctr"/>
                      <a:r>
                        <a:rPr lang="en-US" sz="1400" b="1" u="none" strike="noStrike">
                          <a:solidFill>
                            <a:schemeClr val="bg2">
                              <a:lumMod val="10000"/>
                            </a:schemeClr>
                          </a:solidFill>
                          <a:effectLst/>
                          <a:latin typeface="Agency FB" panose="020B0503020202020204" pitchFamily="34" charset="0"/>
                        </a:rPr>
                        <a:t>Lack of expertise in operating in U.S markets</a:t>
                      </a:r>
                      <a:endParaRPr lang="en-US" sz="1400" b="1" i="0" u="none" strike="noStrike">
                        <a:solidFill>
                          <a:schemeClr val="bg2">
                            <a:lumMod val="10000"/>
                          </a:schemeClr>
                        </a:solidFill>
                        <a:effectLst/>
                        <a:latin typeface="Agency FB" panose="020B0503020202020204" pitchFamily="34" charset="0"/>
                      </a:endParaRPr>
                    </a:p>
                  </a:txBody>
                  <a:tcPr marL="41573" marR="4619" marT="4619" marB="0" anchor="ctr"/>
                </a:tc>
                <a:tc>
                  <a:txBody>
                    <a:bodyPr/>
                    <a:lstStyle/>
                    <a:p>
                      <a:pPr algn="l" fontAlgn="ctr"/>
                      <a:r>
                        <a:rPr lang="en-US" sz="1400" b="1" u="none" strike="noStrike">
                          <a:solidFill>
                            <a:schemeClr val="bg2">
                              <a:lumMod val="10000"/>
                            </a:schemeClr>
                          </a:solidFill>
                          <a:effectLst/>
                          <a:latin typeface="Agency FB" panose="020B0503020202020204" pitchFamily="34" charset="0"/>
                        </a:rPr>
                        <a:t>Increased mobile phone usage</a:t>
                      </a:r>
                      <a:endParaRPr lang="en-US" sz="1400" b="1" i="0" u="none" strike="noStrike">
                        <a:solidFill>
                          <a:schemeClr val="bg2">
                            <a:lumMod val="10000"/>
                          </a:schemeClr>
                        </a:solidFill>
                        <a:effectLst/>
                        <a:latin typeface="Agency FB" panose="020B0503020202020204" pitchFamily="34" charset="0"/>
                      </a:endParaRPr>
                    </a:p>
                  </a:txBody>
                  <a:tcPr marL="41573" marR="4619" marT="4619" marB="0" anchor="ctr"/>
                </a:tc>
                <a:tc>
                  <a:txBody>
                    <a:bodyPr/>
                    <a:lstStyle/>
                    <a:p>
                      <a:pPr algn="l" fontAlgn="t"/>
                      <a:r>
                        <a:rPr lang="en-US" sz="1400" b="1" u="none" strike="noStrike">
                          <a:solidFill>
                            <a:schemeClr val="bg2">
                              <a:lumMod val="10000"/>
                            </a:schemeClr>
                          </a:solidFill>
                          <a:effectLst/>
                          <a:latin typeface="Agency FB" panose="020B0503020202020204" pitchFamily="34" charset="0"/>
                        </a:rPr>
                        <a:t> </a:t>
                      </a:r>
                      <a:endParaRPr lang="en-US" sz="1400" b="1" i="0" u="none" strike="noStrike">
                        <a:solidFill>
                          <a:schemeClr val="bg2">
                            <a:lumMod val="10000"/>
                          </a:schemeClr>
                        </a:solidFill>
                        <a:effectLst/>
                        <a:latin typeface="Agency FB" panose="020B0503020202020204" pitchFamily="34" charset="0"/>
                      </a:endParaRPr>
                    </a:p>
                  </a:txBody>
                  <a:tcPr marL="4619" marR="4619" marT="4619" marB="0"/>
                </a:tc>
                <a:extLst>
                  <a:ext uri="{0D108BD9-81ED-4DB2-BD59-A6C34878D82A}">
                    <a16:rowId xmlns:a16="http://schemas.microsoft.com/office/drawing/2014/main" val="1422758415"/>
                  </a:ext>
                </a:extLst>
              </a:tr>
              <a:tr h="871563">
                <a:tc>
                  <a:txBody>
                    <a:bodyPr/>
                    <a:lstStyle/>
                    <a:p>
                      <a:pPr algn="l" fontAlgn="ctr"/>
                      <a:r>
                        <a:rPr lang="en-US" sz="1400" b="1" u="none" strike="noStrike">
                          <a:solidFill>
                            <a:schemeClr val="bg2">
                              <a:lumMod val="10000"/>
                            </a:schemeClr>
                          </a:solidFill>
                          <a:effectLst/>
                          <a:latin typeface="Agency FB" panose="020B0503020202020204" pitchFamily="34" charset="0"/>
                        </a:rPr>
                        <a:t>Large Customer base and Geographical Outreach</a:t>
                      </a:r>
                      <a:endParaRPr lang="en-US" sz="1400" b="1" i="0" u="none" strike="noStrike">
                        <a:solidFill>
                          <a:schemeClr val="bg2">
                            <a:lumMod val="10000"/>
                          </a:schemeClr>
                        </a:solidFill>
                        <a:effectLst/>
                        <a:latin typeface="Agency FB" panose="020B0503020202020204" pitchFamily="34" charset="0"/>
                      </a:endParaRPr>
                    </a:p>
                  </a:txBody>
                  <a:tcPr marL="41573" marR="4619" marT="4619" marB="0" anchor="ctr"/>
                </a:tc>
                <a:tc>
                  <a:txBody>
                    <a:bodyPr/>
                    <a:lstStyle/>
                    <a:p>
                      <a:pPr algn="l" fontAlgn="t"/>
                      <a:r>
                        <a:rPr lang="en-US" sz="1400" b="1" u="none" strike="noStrike">
                          <a:solidFill>
                            <a:schemeClr val="bg2">
                              <a:lumMod val="10000"/>
                            </a:schemeClr>
                          </a:solidFill>
                          <a:effectLst/>
                          <a:latin typeface="Agency FB" panose="020B0503020202020204" pitchFamily="34" charset="0"/>
                        </a:rPr>
                        <a:t> </a:t>
                      </a:r>
                      <a:endParaRPr lang="en-US" sz="1400" b="1" i="0" u="none" strike="noStrike">
                        <a:solidFill>
                          <a:schemeClr val="bg2">
                            <a:lumMod val="10000"/>
                          </a:schemeClr>
                        </a:solidFill>
                        <a:effectLst/>
                        <a:latin typeface="Agency FB" panose="020B0503020202020204" pitchFamily="34" charset="0"/>
                      </a:endParaRPr>
                    </a:p>
                  </a:txBody>
                  <a:tcPr marL="4619" marR="4619" marT="4619" marB="0"/>
                </a:tc>
                <a:tc>
                  <a:txBody>
                    <a:bodyPr/>
                    <a:lstStyle/>
                    <a:p>
                      <a:pPr algn="l" fontAlgn="t"/>
                      <a:r>
                        <a:rPr lang="en-US" sz="1400" b="1" u="none" strike="noStrike" dirty="0">
                          <a:solidFill>
                            <a:schemeClr val="bg2">
                              <a:lumMod val="10000"/>
                            </a:schemeClr>
                          </a:solidFill>
                          <a:effectLst/>
                          <a:latin typeface="Agency FB" panose="020B0503020202020204" pitchFamily="34" charset="0"/>
                        </a:rPr>
                        <a:t> </a:t>
                      </a:r>
                      <a:endParaRPr lang="en-US" sz="1400" b="1" i="0" u="none" strike="noStrike" dirty="0">
                        <a:solidFill>
                          <a:schemeClr val="bg2">
                            <a:lumMod val="10000"/>
                          </a:schemeClr>
                        </a:solidFill>
                        <a:effectLst/>
                        <a:latin typeface="Agency FB" panose="020B0503020202020204" pitchFamily="34" charset="0"/>
                      </a:endParaRPr>
                    </a:p>
                  </a:txBody>
                  <a:tcPr marL="4619" marR="4619" marT="4619" marB="0"/>
                </a:tc>
                <a:tc>
                  <a:txBody>
                    <a:bodyPr/>
                    <a:lstStyle/>
                    <a:p>
                      <a:pPr algn="l" fontAlgn="t"/>
                      <a:r>
                        <a:rPr lang="en-US" sz="1400" b="1" u="none" strike="noStrike" dirty="0">
                          <a:solidFill>
                            <a:schemeClr val="bg2">
                              <a:lumMod val="10000"/>
                            </a:schemeClr>
                          </a:solidFill>
                          <a:effectLst/>
                          <a:latin typeface="Agency FB" panose="020B0503020202020204" pitchFamily="34" charset="0"/>
                        </a:rPr>
                        <a:t> </a:t>
                      </a:r>
                      <a:endParaRPr lang="en-US" sz="1400" b="1" i="0" u="none" strike="noStrike" dirty="0">
                        <a:solidFill>
                          <a:schemeClr val="bg2">
                            <a:lumMod val="10000"/>
                          </a:schemeClr>
                        </a:solidFill>
                        <a:effectLst/>
                        <a:latin typeface="Agency FB" panose="020B0503020202020204" pitchFamily="34" charset="0"/>
                      </a:endParaRPr>
                    </a:p>
                  </a:txBody>
                  <a:tcPr marL="4619" marR="4619" marT="4619" marB="0"/>
                </a:tc>
                <a:extLst>
                  <a:ext uri="{0D108BD9-81ED-4DB2-BD59-A6C34878D82A}">
                    <a16:rowId xmlns:a16="http://schemas.microsoft.com/office/drawing/2014/main" val="946220346"/>
                  </a:ext>
                </a:extLst>
              </a:tr>
              <a:tr h="220972">
                <a:tc>
                  <a:txBody>
                    <a:bodyPr/>
                    <a:lstStyle/>
                    <a:p>
                      <a:pPr algn="l" fontAlgn="t"/>
                      <a:r>
                        <a:rPr lang="en-US" sz="1400" b="1" u="none" strike="noStrike">
                          <a:solidFill>
                            <a:schemeClr val="bg2">
                              <a:lumMod val="10000"/>
                            </a:schemeClr>
                          </a:solidFill>
                          <a:effectLst/>
                          <a:latin typeface="Agency FB" panose="020B0503020202020204" pitchFamily="34" charset="0"/>
                        </a:rPr>
                        <a:t> </a:t>
                      </a:r>
                      <a:endParaRPr lang="en-US" sz="1400" b="1" i="0" u="none" strike="noStrike">
                        <a:solidFill>
                          <a:schemeClr val="bg2">
                            <a:lumMod val="10000"/>
                          </a:schemeClr>
                        </a:solidFill>
                        <a:effectLst/>
                        <a:latin typeface="Agency FB" panose="020B0503020202020204" pitchFamily="34" charset="0"/>
                      </a:endParaRPr>
                    </a:p>
                  </a:txBody>
                  <a:tcPr marL="4619" marR="4619" marT="4619" marB="0"/>
                </a:tc>
                <a:tc>
                  <a:txBody>
                    <a:bodyPr/>
                    <a:lstStyle/>
                    <a:p>
                      <a:pPr algn="l" fontAlgn="t"/>
                      <a:r>
                        <a:rPr lang="en-US" sz="1400" b="1" u="none" strike="noStrike">
                          <a:solidFill>
                            <a:schemeClr val="bg2">
                              <a:lumMod val="10000"/>
                            </a:schemeClr>
                          </a:solidFill>
                          <a:effectLst/>
                          <a:latin typeface="Agency FB" panose="020B0503020202020204" pitchFamily="34" charset="0"/>
                        </a:rPr>
                        <a:t> </a:t>
                      </a:r>
                      <a:endParaRPr lang="en-US" sz="1400" b="1" i="0" u="none" strike="noStrike">
                        <a:solidFill>
                          <a:schemeClr val="bg2">
                            <a:lumMod val="10000"/>
                          </a:schemeClr>
                        </a:solidFill>
                        <a:effectLst/>
                        <a:latin typeface="Agency FB" panose="020B0503020202020204" pitchFamily="34" charset="0"/>
                      </a:endParaRPr>
                    </a:p>
                  </a:txBody>
                  <a:tcPr marL="4619" marR="4619" marT="4619" marB="0"/>
                </a:tc>
                <a:tc>
                  <a:txBody>
                    <a:bodyPr/>
                    <a:lstStyle/>
                    <a:p>
                      <a:pPr algn="l" fontAlgn="t"/>
                      <a:r>
                        <a:rPr lang="en-US" sz="1400" b="1" u="none" strike="noStrike">
                          <a:solidFill>
                            <a:schemeClr val="bg2">
                              <a:lumMod val="10000"/>
                            </a:schemeClr>
                          </a:solidFill>
                          <a:effectLst/>
                          <a:latin typeface="Agency FB" panose="020B0503020202020204" pitchFamily="34" charset="0"/>
                        </a:rPr>
                        <a:t> </a:t>
                      </a:r>
                      <a:endParaRPr lang="en-US" sz="1400" b="1" i="0" u="none" strike="noStrike">
                        <a:solidFill>
                          <a:schemeClr val="bg2">
                            <a:lumMod val="10000"/>
                          </a:schemeClr>
                        </a:solidFill>
                        <a:effectLst/>
                        <a:latin typeface="Agency FB" panose="020B0503020202020204" pitchFamily="34" charset="0"/>
                      </a:endParaRPr>
                    </a:p>
                  </a:txBody>
                  <a:tcPr marL="4619" marR="4619" marT="4619" marB="0"/>
                </a:tc>
                <a:tc>
                  <a:txBody>
                    <a:bodyPr/>
                    <a:lstStyle/>
                    <a:p>
                      <a:pPr algn="l" fontAlgn="t"/>
                      <a:r>
                        <a:rPr lang="en-US" sz="1400" b="1" u="none" strike="noStrike" dirty="0">
                          <a:solidFill>
                            <a:schemeClr val="bg2">
                              <a:lumMod val="10000"/>
                            </a:schemeClr>
                          </a:solidFill>
                          <a:effectLst/>
                          <a:latin typeface="Agency FB" panose="020B0503020202020204" pitchFamily="34" charset="0"/>
                        </a:rPr>
                        <a:t> </a:t>
                      </a:r>
                      <a:endParaRPr lang="en-US" sz="1400" b="1" i="0" u="none" strike="noStrike" dirty="0">
                        <a:solidFill>
                          <a:schemeClr val="bg2">
                            <a:lumMod val="10000"/>
                          </a:schemeClr>
                        </a:solidFill>
                        <a:effectLst/>
                        <a:latin typeface="Agency FB" panose="020B0503020202020204" pitchFamily="34" charset="0"/>
                      </a:endParaRPr>
                    </a:p>
                  </a:txBody>
                  <a:tcPr marL="4619" marR="4619" marT="4619" marB="0"/>
                </a:tc>
                <a:extLst>
                  <a:ext uri="{0D108BD9-81ED-4DB2-BD59-A6C34878D82A}">
                    <a16:rowId xmlns:a16="http://schemas.microsoft.com/office/drawing/2014/main" val="143381847"/>
                  </a:ext>
                </a:extLst>
              </a:tr>
            </a:tbl>
          </a:graphicData>
        </a:graphic>
      </p:graphicFrame>
      <p:graphicFrame>
        <p:nvGraphicFramePr>
          <p:cNvPr id="5" name="Table 4">
            <a:extLst>
              <a:ext uri="{FF2B5EF4-FFF2-40B4-BE49-F238E27FC236}">
                <a16:creationId xmlns:a16="http://schemas.microsoft.com/office/drawing/2014/main" id="{FEE084B8-CD29-4459-8E6B-7D449C2701E0}"/>
              </a:ext>
            </a:extLst>
          </p:cNvPr>
          <p:cNvGraphicFramePr>
            <a:graphicFrameLocks noGrp="1"/>
          </p:cNvGraphicFramePr>
          <p:nvPr>
            <p:extLst>
              <p:ext uri="{D42A27DB-BD31-4B8C-83A1-F6EECF244321}">
                <p14:modId xmlns:p14="http://schemas.microsoft.com/office/powerpoint/2010/main" val="1858870178"/>
              </p:ext>
            </p:extLst>
          </p:nvPr>
        </p:nvGraphicFramePr>
        <p:xfrm>
          <a:off x="6199163" y="-56908"/>
          <a:ext cx="5875602" cy="4399706"/>
        </p:xfrm>
        <a:graphic>
          <a:graphicData uri="http://schemas.openxmlformats.org/drawingml/2006/table">
            <a:tbl>
              <a:tblPr>
                <a:tableStyleId>{69C7853C-536D-4A76-A0AE-DD22124D55A5}</a:tableStyleId>
              </a:tblPr>
              <a:tblGrid>
                <a:gridCol w="979267">
                  <a:extLst>
                    <a:ext uri="{9D8B030D-6E8A-4147-A177-3AD203B41FA5}">
                      <a16:colId xmlns:a16="http://schemas.microsoft.com/office/drawing/2014/main" val="3748568465"/>
                    </a:ext>
                  </a:extLst>
                </a:gridCol>
                <a:gridCol w="979267">
                  <a:extLst>
                    <a:ext uri="{9D8B030D-6E8A-4147-A177-3AD203B41FA5}">
                      <a16:colId xmlns:a16="http://schemas.microsoft.com/office/drawing/2014/main" val="58505572"/>
                    </a:ext>
                  </a:extLst>
                </a:gridCol>
                <a:gridCol w="979267">
                  <a:extLst>
                    <a:ext uri="{9D8B030D-6E8A-4147-A177-3AD203B41FA5}">
                      <a16:colId xmlns:a16="http://schemas.microsoft.com/office/drawing/2014/main" val="3309006608"/>
                    </a:ext>
                  </a:extLst>
                </a:gridCol>
                <a:gridCol w="979267">
                  <a:extLst>
                    <a:ext uri="{9D8B030D-6E8A-4147-A177-3AD203B41FA5}">
                      <a16:colId xmlns:a16="http://schemas.microsoft.com/office/drawing/2014/main" val="2040117864"/>
                    </a:ext>
                  </a:extLst>
                </a:gridCol>
                <a:gridCol w="979267">
                  <a:extLst>
                    <a:ext uri="{9D8B030D-6E8A-4147-A177-3AD203B41FA5}">
                      <a16:colId xmlns:a16="http://schemas.microsoft.com/office/drawing/2014/main" val="688534608"/>
                    </a:ext>
                  </a:extLst>
                </a:gridCol>
                <a:gridCol w="979267">
                  <a:extLst>
                    <a:ext uri="{9D8B030D-6E8A-4147-A177-3AD203B41FA5}">
                      <a16:colId xmlns:a16="http://schemas.microsoft.com/office/drawing/2014/main" val="3848297821"/>
                    </a:ext>
                  </a:extLst>
                </a:gridCol>
              </a:tblGrid>
              <a:tr h="214108">
                <a:tc gridSpan="6">
                  <a:txBody>
                    <a:bodyPr/>
                    <a:lstStyle/>
                    <a:p>
                      <a:pPr algn="l" fontAlgn="t"/>
                      <a:r>
                        <a:rPr lang="en-US" sz="2400" b="1" u="none" strike="noStrike" dirty="0">
                          <a:solidFill>
                            <a:srgbClr val="002060"/>
                          </a:solidFill>
                          <a:effectLst/>
                          <a:latin typeface="Agency FB" panose="020B0503020202020204" pitchFamily="34" charset="0"/>
                        </a:rPr>
                        <a:t>VRIO Analysis</a:t>
                      </a:r>
                      <a:endParaRPr lang="en-US" sz="2400" b="1" i="0" u="none" strike="noStrike" dirty="0">
                        <a:solidFill>
                          <a:srgbClr val="002060"/>
                        </a:solidFill>
                        <a:effectLst/>
                        <a:latin typeface="Agency FB" panose="020B0503020202020204" pitchFamily="34" charset="0"/>
                      </a:endParaRPr>
                    </a:p>
                  </a:txBody>
                  <a:tcPr marL="4862" marR="4862" marT="4862"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1748540"/>
                  </a:ext>
                </a:extLst>
              </a:tr>
              <a:tr h="843875">
                <a:tc>
                  <a:txBody>
                    <a:bodyPr/>
                    <a:lstStyle/>
                    <a:p>
                      <a:pPr algn="l" fontAlgn="t"/>
                      <a:r>
                        <a:rPr lang="en-US" sz="1600" b="1" u="none" strike="noStrike" dirty="0">
                          <a:effectLst/>
                          <a:latin typeface="Agency FB" panose="020B0503020202020204" pitchFamily="34" charset="0"/>
                        </a:rPr>
                        <a:t>Resources/Capabilities</a:t>
                      </a:r>
                      <a:endParaRPr lang="en-US" sz="1600" b="1" i="0" u="none" strike="noStrike" dirty="0">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Value</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Rarity</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Imitability</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Organization</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Sustainable Competitive Advantage</a:t>
                      </a:r>
                      <a:endParaRPr lang="en-US" sz="1600" b="1" i="0" u="none" strike="noStrike">
                        <a:solidFill>
                          <a:srgbClr val="474747"/>
                        </a:solidFill>
                        <a:effectLst/>
                        <a:latin typeface="Agency FB" panose="020B0503020202020204" pitchFamily="34" charset="0"/>
                      </a:endParaRPr>
                    </a:p>
                  </a:txBody>
                  <a:tcPr marL="4862" marR="4862" marT="4862" marB="0"/>
                </a:tc>
                <a:extLst>
                  <a:ext uri="{0D108BD9-81ED-4DB2-BD59-A6C34878D82A}">
                    <a16:rowId xmlns:a16="http://schemas.microsoft.com/office/drawing/2014/main" val="2409755556"/>
                  </a:ext>
                </a:extLst>
              </a:tr>
              <a:tr h="715730">
                <a:tc>
                  <a:txBody>
                    <a:bodyPr/>
                    <a:lstStyle/>
                    <a:p>
                      <a:pPr algn="l" fontAlgn="t"/>
                      <a:r>
                        <a:rPr lang="en-US" sz="1600" b="1" u="none" strike="noStrike" dirty="0">
                          <a:effectLst/>
                          <a:latin typeface="Agency FB" panose="020B0503020202020204" pitchFamily="34" charset="0"/>
                        </a:rPr>
                        <a:t>Business Model</a:t>
                      </a:r>
                      <a:endParaRPr lang="en-US" sz="1600" b="1" i="0" u="none" strike="noStrike" dirty="0">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Yes</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No</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Yes</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Yes</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Competitive Advantage</a:t>
                      </a:r>
                      <a:endParaRPr lang="en-US" sz="1600" b="1" i="0" u="none" strike="noStrike">
                        <a:solidFill>
                          <a:srgbClr val="474747"/>
                        </a:solidFill>
                        <a:effectLst/>
                        <a:latin typeface="Agency FB" panose="020B0503020202020204" pitchFamily="34" charset="0"/>
                      </a:endParaRPr>
                    </a:p>
                  </a:txBody>
                  <a:tcPr marL="4862" marR="4862" marT="4862" marB="0"/>
                </a:tc>
                <a:extLst>
                  <a:ext uri="{0D108BD9-81ED-4DB2-BD59-A6C34878D82A}">
                    <a16:rowId xmlns:a16="http://schemas.microsoft.com/office/drawing/2014/main" val="2155229774"/>
                  </a:ext>
                </a:extLst>
              </a:tr>
              <a:tr h="954307">
                <a:tc>
                  <a:txBody>
                    <a:bodyPr/>
                    <a:lstStyle/>
                    <a:p>
                      <a:pPr algn="l" fontAlgn="t"/>
                      <a:r>
                        <a:rPr lang="en-US" sz="1600" b="1" u="none" strike="noStrike" dirty="0">
                          <a:effectLst/>
                          <a:latin typeface="Agency FB" panose="020B0503020202020204" pitchFamily="34" charset="0"/>
                        </a:rPr>
                        <a:t>International Presence</a:t>
                      </a:r>
                      <a:endParaRPr lang="en-US" sz="1600" b="1" i="0" u="none" strike="noStrike" dirty="0">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Yes</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No</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Yes</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Yes</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dirty="0">
                          <a:effectLst/>
                          <a:latin typeface="Agency FB" panose="020B0503020202020204" pitchFamily="34" charset="0"/>
                        </a:rPr>
                        <a:t>Competitive Advantage</a:t>
                      </a:r>
                      <a:endParaRPr lang="en-US" sz="1600" b="1" i="0" u="none" strike="noStrike" dirty="0">
                        <a:solidFill>
                          <a:srgbClr val="474747"/>
                        </a:solidFill>
                        <a:effectLst/>
                        <a:latin typeface="Agency FB" panose="020B0503020202020204" pitchFamily="34" charset="0"/>
                      </a:endParaRPr>
                    </a:p>
                  </a:txBody>
                  <a:tcPr marL="4862" marR="4862" marT="4862" marB="0"/>
                </a:tc>
                <a:extLst>
                  <a:ext uri="{0D108BD9-81ED-4DB2-BD59-A6C34878D82A}">
                    <a16:rowId xmlns:a16="http://schemas.microsoft.com/office/drawing/2014/main" val="1594495838"/>
                  </a:ext>
                </a:extLst>
              </a:tr>
              <a:tr h="715730">
                <a:tc>
                  <a:txBody>
                    <a:bodyPr/>
                    <a:lstStyle/>
                    <a:p>
                      <a:pPr algn="l" fontAlgn="t"/>
                      <a:r>
                        <a:rPr lang="en-US" sz="1600" b="1" u="none" strike="noStrike" dirty="0">
                          <a:effectLst/>
                          <a:latin typeface="Agency FB" panose="020B0503020202020204" pitchFamily="34" charset="0"/>
                        </a:rPr>
                        <a:t>Strong brand identity</a:t>
                      </a:r>
                      <a:endParaRPr lang="en-US" sz="1600" b="1" i="0" u="none" strike="noStrike" dirty="0">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dirty="0">
                          <a:effectLst/>
                          <a:latin typeface="Agency FB" panose="020B0503020202020204" pitchFamily="34" charset="0"/>
                        </a:rPr>
                        <a:t>Yes</a:t>
                      </a:r>
                      <a:endParaRPr lang="en-US" sz="1600" b="1" i="0" u="none" strike="noStrike" dirty="0">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No</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No</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Yes</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a:effectLst/>
                          <a:latin typeface="Agency FB" panose="020B0503020202020204" pitchFamily="34" charset="0"/>
                        </a:rPr>
                        <a:t>Competitive Advantage</a:t>
                      </a:r>
                      <a:endParaRPr lang="en-US" sz="1600" b="1" i="0" u="none" strike="noStrike">
                        <a:solidFill>
                          <a:srgbClr val="474747"/>
                        </a:solidFill>
                        <a:effectLst/>
                        <a:latin typeface="Agency FB" panose="020B0503020202020204" pitchFamily="34" charset="0"/>
                      </a:endParaRPr>
                    </a:p>
                  </a:txBody>
                  <a:tcPr marL="4862" marR="4862" marT="4862" marB="0"/>
                </a:tc>
                <a:extLst>
                  <a:ext uri="{0D108BD9-81ED-4DB2-BD59-A6C34878D82A}">
                    <a16:rowId xmlns:a16="http://schemas.microsoft.com/office/drawing/2014/main" val="305331405"/>
                  </a:ext>
                </a:extLst>
              </a:tr>
              <a:tr h="799442">
                <a:tc>
                  <a:txBody>
                    <a:bodyPr/>
                    <a:lstStyle/>
                    <a:p>
                      <a:pPr algn="l" fontAlgn="t"/>
                      <a:r>
                        <a:rPr lang="en-US" sz="1600" b="1" u="none" strike="noStrike">
                          <a:effectLst/>
                          <a:latin typeface="Agency FB" panose="020B0503020202020204" pitchFamily="34" charset="0"/>
                        </a:rPr>
                        <a:t>Innovation</a:t>
                      </a:r>
                      <a:endParaRPr lang="en-US" sz="1600" b="1" i="0" u="none" strike="noStrike">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dirty="0">
                          <a:effectLst/>
                          <a:latin typeface="Agency FB" panose="020B0503020202020204" pitchFamily="34" charset="0"/>
                        </a:rPr>
                        <a:t>Yes</a:t>
                      </a:r>
                      <a:endParaRPr lang="en-US" sz="1600" b="1" i="0" u="none" strike="noStrike" dirty="0">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dirty="0">
                          <a:effectLst/>
                          <a:latin typeface="Agency FB" panose="020B0503020202020204" pitchFamily="34" charset="0"/>
                        </a:rPr>
                        <a:t>Yes</a:t>
                      </a:r>
                      <a:endParaRPr lang="en-US" sz="1600" b="1" i="0" u="none" strike="noStrike" dirty="0">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dirty="0">
                          <a:effectLst/>
                          <a:latin typeface="Agency FB" panose="020B0503020202020204" pitchFamily="34" charset="0"/>
                        </a:rPr>
                        <a:t>Yes</a:t>
                      </a:r>
                      <a:endParaRPr lang="en-US" sz="1600" b="1" i="0" u="none" strike="noStrike" dirty="0">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dirty="0">
                          <a:effectLst/>
                          <a:latin typeface="Agency FB" panose="020B0503020202020204" pitchFamily="34" charset="0"/>
                        </a:rPr>
                        <a:t>Yes</a:t>
                      </a:r>
                      <a:endParaRPr lang="en-US" sz="1600" b="1" i="0" u="none" strike="noStrike" dirty="0">
                        <a:solidFill>
                          <a:srgbClr val="474747"/>
                        </a:solidFill>
                        <a:effectLst/>
                        <a:latin typeface="Agency FB" panose="020B0503020202020204" pitchFamily="34" charset="0"/>
                      </a:endParaRPr>
                    </a:p>
                  </a:txBody>
                  <a:tcPr marL="4862" marR="4862" marT="4862" marB="0"/>
                </a:tc>
                <a:tc>
                  <a:txBody>
                    <a:bodyPr/>
                    <a:lstStyle/>
                    <a:p>
                      <a:pPr algn="l" fontAlgn="t"/>
                      <a:r>
                        <a:rPr lang="en-US" sz="1600" b="1" u="none" strike="noStrike" dirty="0">
                          <a:effectLst/>
                          <a:latin typeface="Agency FB" panose="020B0503020202020204" pitchFamily="34" charset="0"/>
                        </a:rPr>
                        <a:t>Competitive Advantage</a:t>
                      </a:r>
                      <a:endParaRPr lang="en-US" sz="1600" b="1" i="0" u="none" strike="noStrike" dirty="0">
                        <a:solidFill>
                          <a:srgbClr val="474747"/>
                        </a:solidFill>
                        <a:effectLst/>
                        <a:latin typeface="Agency FB" panose="020B0503020202020204" pitchFamily="34" charset="0"/>
                      </a:endParaRPr>
                    </a:p>
                  </a:txBody>
                  <a:tcPr marL="4862" marR="4862" marT="4862" marB="0"/>
                </a:tc>
                <a:extLst>
                  <a:ext uri="{0D108BD9-81ED-4DB2-BD59-A6C34878D82A}">
                    <a16:rowId xmlns:a16="http://schemas.microsoft.com/office/drawing/2014/main" val="3243384446"/>
                  </a:ext>
                </a:extLst>
              </a:tr>
            </a:tbl>
          </a:graphicData>
        </a:graphic>
      </p:graphicFrame>
      <p:graphicFrame>
        <p:nvGraphicFramePr>
          <p:cNvPr id="6" name="Table 5">
            <a:extLst>
              <a:ext uri="{FF2B5EF4-FFF2-40B4-BE49-F238E27FC236}">
                <a16:creationId xmlns:a16="http://schemas.microsoft.com/office/drawing/2014/main" id="{D2725011-98C8-4B30-B2F1-C8F940237EBA}"/>
              </a:ext>
            </a:extLst>
          </p:cNvPr>
          <p:cNvGraphicFramePr>
            <a:graphicFrameLocks noGrp="1"/>
          </p:cNvGraphicFramePr>
          <p:nvPr>
            <p:extLst>
              <p:ext uri="{D42A27DB-BD31-4B8C-83A1-F6EECF244321}">
                <p14:modId xmlns:p14="http://schemas.microsoft.com/office/powerpoint/2010/main" val="3424049510"/>
              </p:ext>
            </p:extLst>
          </p:nvPr>
        </p:nvGraphicFramePr>
        <p:xfrm>
          <a:off x="0" y="4386351"/>
          <a:ext cx="12182620" cy="2593570"/>
        </p:xfrm>
        <a:graphic>
          <a:graphicData uri="http://schemas.openxmlformats.org/drawingml/2006/table">
            <a:tbl>
              <a:tblPr>
                <a:tableStyleId>{3C2FFA5D-87B4-456A-9821-1D502468CF0F}</a:tableStyleId>
              </a:tblPr>
              <a:tblGrid>
                <a:gridCol w="2436524">
                  <a:extLst>
                    <a:ext uri="{9D8B030D-6E8A-4147-A177-3AD203B41FA5}">
                      <a16:colId xmlns:a16="http://schemas.microsoft.com/office/drawing/2014/main" val="601948938"/>
                    </a:ext>
                  </a:extLst>
                </a:gridCol>
                <a:gridCol w="2436524">
                  <a:extLst>
                    <a:ext uri="{9D8B030D-6E8A-4147-A177-3AD203B41FA5}">
                      <a16:colId xmlns:a16="http://schemas.microsoft.com/office/drawing/2014/main" val="2360508401"/>
                    </a:ext>
                  </a:extLst>
                </a:gridCol>
                <a:gridCol w="2436524">
                  <a:extLst>
                    <a:ext uri="{9D8B030D-6E8A-4147-A177-3AD203B41FA5}">
                      <a16:colId xmlns:a16="http://schemas.microsoft.com/office/drawing/2014/main" val="1878192565"/>
                    </a:ext>
                  </a:extLst>
                </a:gridCol>
                <a:gridCol w="2436524">
                  <a:extLst>
                    <a:ext uri="{9D8B030D-6E8A-4147-A177-3AD203B41FA5}">
                      <a16:colId xmlns:a16="http://schemas.microsoft.com/office/drawing/2014/main" val="8662373"/>
                    </a:ext>
                  </a:extLst>
                </a:gridCol>
                <a:gridCol w="2436524">
                  <a:extLst>
                    <a:ext uri="{9D8B030D-6E8A-4147-A177-3AD203B41FA5}">
                      <a16:colId xmlns:a16="http://schemas.microsoft.com/office/drawing/2014/main" val="856496413"/>
                    </a:ext>
                  </a:extLst>
                </a:gridCol>
              </a:tblGrid>
              <a:tr h="336011">
                <a:tc gridSpan="5">
                  <a:txBody>
                    <a:bodyPr/>
                    <a:lstStyle/>
                    <a:p>
                      <a:pPr algn="l" fontAlgn="t"/>
                      <a:r>
                        <a:rPr lang="en-US" sz="2400" b="1" u="none" strike="noStrike" dirty="0">
                          <a:solidFill>
                            <a:srgbClr val="002060"/>
                          </a:solidFill>
                          <a:effectLst/>
                          <a:latin typeface="Agency FB" panose="020B0503020202020204" pitchFamily="34" charset="0"/>
                        </a:rPr>
                        <a:t>Porter’s Five Forces Analysis</a:t>
                      </a:r>
                      <a:endParaRPr lang="en-US" sz="2400" b="1" i="0" u="none" strike="noStrike" dirty="0">
                        <a:solidFill>
                          <a:srgbClr val="002060"/>
                        </a:solidFill>
                        <a:effectLst/>
                        <a:latin typeface="Agency FB" panose="020B0503020202020204" pitchFamily="34" charset="0"/>
                      </a:endParaRPr>
                    </a:p>
                  </a:txBody>
                  <a:tcPr marL="4750" marR="4750" marT="47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07007235"/>
                  </a:ext>
                </a:extLst>
              </a:tr>
              <a:tr h="253085">
                <a:tc>
                  <a:txBody>
                    <a:bodyPr/>
                    <a:lstStyle/>
                    <a:p>
                      <a:pPr algn="l" fontAlgn="t"/>
                      <a:r>
                        <a:rPr lang="en-US" sz="1800" u="none" strike="noStrike">
                          <a:solidFill>
                            <a:schemeClr val="accent6">
                              <a:lumMod val="50000"/>
                            </a:schemeClr>
                          </a:solidFill>
                          <a:effectLst/>
                          <a:latin typeface="Agency FB" panose="020B0503020202020204" pitchFamily="34" charset="0"/>
                        </a:rPr>
                        <a:t>Threat of New Entrants</a:t>
                      </a:r>
                      <a:endParaRPr lang="en-US" sz="1800" b="1" i="0" u="none" strike="noStrike">
                        <a:solidFill>
                          <a:schemeClr val="accent6">
                            <a:lumMod val="50000"/>
                          </a:schemeClr>
                        </a:solidFill>
                        <a:effectLst/>
                        <a:latin typeface="Agency FB" panose="020B0503020202020204" pitchFamily="34" charset="0"/>
                      </a:endParaRPr>
                    </a:p>
                  </a:txBody>
                  <a:tcPr marL="4750" marR="4750" marT="4750" marB="0"/>
                </a:tc>
                <a:tc>
                  <a:txBody>
                    <a:bodyPr/>
                    <a:lstStyle/>
                    <a:p>
                      <a:pPr algn="l" fontAlgn="t"/>
                      <a:r>
                        <a:rPr lang="en-US" sz="1800" u="none" strike="noStrike">
                          <a:solidFill>
                            <a:schemeClr val="accent6">
                              <a:lumMod val="50000"/>
                            </a:schemeClr>
                          </a:solidFill>
                          <a:effectLst/>
                          <a:latin typeface="Agency FB" panose="020B0503020202020204" pitchFamily="34" charset="0"/>
                        </a:rPr>
                        <a:t>Threat of Substitution</a:t>
                      </a:r>
                      <a:endParaRPr lang="en-US" sz="1800" b="1" i="0" u="none" strike="noStrike">
                        <a:solidFill>
                          <a:schemeClr val="accent6">
                            <a:lumMod val="50000"/>
                          </a:schemeClr>
                        </a:solidFill>
                        <a:effectLst/>
                        <a:latin typeface="Agency FB" panose="020B0503020202020204" pitchFamily="34" charset="0"/>
                      </a:endParaRPr>
                    </a:p>
                  </a:txBody>
                  <a:tcPr marL="4750" marR="4750" marT="4750" marB="0"/>
                </a:tc>
                <a:tc>
                  <a:txBody>
                    <a:bodyPr/>
                    <a:lstStyle/>
                    <a:p>
                      <a:pPr algn="l" fontAlgn="t"/>
                      <a:r>
                        <a:rPr lang="en-US" sz="1800" u="none" strike="noStrike">
                          <a:solidFill>
                            <a:schemeClr val="accent6">
                              <a:lumMod val="50000"/>
                            </a:schemeClr>
                          </a:solidFill>
                          <a:effectLst/>
                          <a:latin typeface="Agency FB" panose="020B0503020202020204" pitchFamily="34" charset="0"/>
                        </a:rPr>
                        <a:t>Competitive Rivalry</a:t>
                      </a:r>
                      <a:endParaRPr lang="en-US" sz="1800" b="1" i="0" u="none" strike="noStrike">
                        <a:solidFill>
                          <a:schemeClr val="accent6">
                            <a:lumMod val="50000"/>
                          </a:schemeClr>
                        </a:solidFill>
                        <a:effectLst/>
                        <a:latin typeface="Agency FB" panose="020B0503020202020204" pitchFamily="34" charset="0"/>
                      </a:endParaRPr>
                    </a:p>
                  </a:txBody>
                  <a:tcPr marL="4750" marR="4750" marT="4750" marB="0"/>
                </a:tc>
                <a:tc>
                  <a:txBody>
                    <a:bodyPr/>
                    <a:lstStyle/>
                    <a:p>
                      <a:pPr algn="l" fontAlgn="t"/>
                      <a:r>
                        <a:rPr lang="en-US" sz="1800" u="none" strike="noStrike">
                          <a:solidFill>
                            <a:schemeClr val="accent6">
                              <a:lumMod val="50000"/>
                            </a:schemeClr>
                          </a:solidFill>
                          <a:effectLst/>
                          <a:latin typeface="Agency FB" panose="020B0503020202020204" pitchFamily="34" charset="0"/>
                        </a:rPr>
                        <a:t>Bargaining Power of Supplier</a:t>
                      </a:r>
                      <a:endParaRPr lang="en-US" sz="1800" b="1" i="0" u="none" strike="noStrike">
                        <a:solidFill>
                          <a:schemeClr val="accent6">
                            <a:lumMod val="50000"/>
                          </a:schemeClr>
                        </a:solidFill>
                        <a:effectLst/>
                        <a:latin typeface="Agency FB" panose="020B0503020202020204" pitchFamily="34" charset="0"/>
                      </a:endParaRPr>
                    </a:p>
                  </a:txBody>
                  <a:tcPr marL="4750" marR="4750" marT="4750" marB="0"/>
                </a:tc>
                <a:tc>
                  <a:txBody>
                    <a:bodyPr/>
                    <a:lstStyle/>
                    <a:p>
                      <a:pPr algn="l" fontAlgn="t"/>
                      <a:r>
                        <a:rPr lang="en-US" sz="1800" u="none" strike="noStrike">
                          <a:solidFill>
                            <a:schemeClr val="accent6">
                              <a:lumMod val="50000"/>
                            </a:schemeClr>
                          </a:solidFill>
                          <a:effectLst/>
                          <a:latin typeface="Agency FB" panose="020B0503020202020204" pitchFamily="34" charset="0"/>
                        </a:rPr>
                        <a:t>Bargaining Power of Buyer</a:t>
                      </a:r>
                      <a:endParaRPr lang="en-US" sz="1800" b="1" i="0" u="none" strike="noStrike">
                        <a:solidFill>
                          <a:schemeClr val="accent6">
                            <a:lumMod val="50000"/>
                          </a:schemeClr>
                        </a:solidFill>
                        <a:effectLst/>
                        <a:latin typeface="Agency FB" panose="020B0503020202020204" pitchFamily="34" charset="0"/>
                      </a:endParaRPr>
                    </a:p>
                  </a:txBody>
                  <a:tcPr marL="4750" marR="4750" marT="4750" marB="0"/>
                </a:tc>
                <a:extLst>
                  <a:ext uri="{0D108BD9-81ED-4DB2-BD59-A6C34878D82A}">
                    <a16:rowId xmlns:a16="http://schemas.microsoft.com/office/drawing/2014/main" val="249486346"/>
                  </a:ext>
                </a:extLst>
              </a:tr>
              <a:tr h="253085">
                <a:tc>
                  <a:txBody>
                    <a:bodyPr/>
                    <a:lstStyle/>
                    <a:p>
                      <a:pPr algn="l" fontAlgn="t"/>
                      <a:r>
                        <a:rPr lang="en-US" sz="1800" u="none" strike="noStrike" dirty="0">
                          <a:solidFill>
                            <a:schemeClr val="accent6">
                              <a:lumMod val="50000"/>
                            </a:schemeClr>
                          </a:solidFill>
                          <a:effectLst/>
                          <a:latin typeface="Agency FB" panose="020B0503020202020204" pitchFamily="34" charset="0"/>
                        </a:rPr>
                        <a:t>Moderate</a:t>
                      </a:r>
                      <a:endParaRPr lang="en-US" sz="1800" b="1" i="0" u="none" strike="noStrike" dirty="0">
                        <a:solidFill>
                          <a:schemeClr val="accent6">
                            <a:lumMod val="50000"/>
                          </a:schemeClr>
                        </a:solidFill>
                        <a:effectLst/>
                        <a:latin typeface="Agency FB" panose="020B0503020202020204" pitchFamily="34" charset="0"/>
                      </a:endParaRPr>
                    </a:p>
                  </a:txBody>
                  <a:tcPr marL="4750" marR="4750" marT="4750" marB="0"/>
                </a:tc>
                <a:tc>
                  <a:txBody>
                    <a:bodyPr/>
                    <a:lstStyle/>
                    <a:p>
                      <a:pPr algn="l" fontAlgn="t"/>
                      <a:r>
                        <a:rPr lang="en-US" sz="1800" u="none" strike="noStrike">
                          <a:solidFill>
                            <a:schemeClr val="accent6">
                              <a:lumMod val="50000"/>
                            </a:schemeClr>
                          </a:solidFill>
                          <a:effectLst/>
                          <a:latin typeface="Agency FB" panose="020B0503020202020204" pitchFamily="34" charset="0"/>
                        </a:rPr>
                        <a:t>High</a:t>
                      </a:r>
                      <a:endParaRPr lang="en-US" sz="1800" b="1" i="0" u="none" strike="noStrike">
                        <a:solidFill>
                          <a:schemeClr val="accent6">
                            <a:lumMod val="50000"/>
                          </a:schemeClr>
                        </a:solidFill>
                        <a:effectLst/>
                        <a:latin typeface="Agency FB" panose="020B0503020202020204" pitchFamily="34" charset="0"/>
                      </a:endParaRPr>
                    </a:p>
                  </a:txBody>
                  <a:tcPr marL="4750" marR="4750" marT="4750" marB="0"/>
                </a:tc>
                <a:tc>
                  <a:txBody>
                    <a:bodyPr/>
                    <a:lstStyle/>
                    <a:p>
                      <a:pPr algn="l" fontAlgn="t"/>
                      <a:r>
                        <a:rPr lang="en-US" sz="1800" u="none" strike="noStrike">
                          <a:solidFill>
                            <a:schemeClr val="accent6">
                              <a:lumMod val="50000"/>
                            </a:schemeClr>
                          </a:solidFill>
                          <a:effectLst/>
                          <a:latin typeface="Agency FB" panose="020B0503020202020204" pitchFamily="34" charset="0"/>
                        </a:rPr>
                        <a:t>Intense</a:t>
                      </a:r>
                      <a:endParaRPr lang="en-US" sz="1800" b="1" i="0" u="none" strike="noStrike">
                        <a:solidFill>
                          <a:schemeClr val="accent6">
                            <a:lumMod val="50000"/>
                          </a:schemeClr>
                        </a:solidFill>
                        <a:effectLst/>
                        <a:latin typeface="Agency FB" panose="020B0503020202020204" pitchFamily="34" charset="0"/>
                      </a:endParaRPr>
                    </a:p>
                  </a:txBody>
                  <a:tcPr marL="4750" marR="4750" marT="4750" marB="0"/>
                </a:tc>
                <a:tc>
                  <a:txBody>
                    <a:bodyPr/>
                    <a:lstStyle/>
                    <a:p>
                      <a:pPr algn="l" fontAlgn="t"/>
                      <a:r>
                        <a:rPr lang="en-US" sz="1800" u="none" strike="noStrike">
                          <a:solidFill>
                            <a:schemeClr val="accent6">
                              <a:lumMod val="50000"/>
                            </a:schemeClr>
                          </a:solidFill>
                          <a:effectLst/>
                          <a:latin typeface="Agency FB" panose="020B0503020202020204" pitchFamily="34" charset="0"/>
                        </a:rPr>
                        <a:t>Low</a:t>
                      </a:r>
                      <a:endParaRPr lang="en-US" sz="1800" b="1" i="0" u="none" strike="noStrike">
                        <a:solidFill>
                          <a:schemeClr val="accent6">
                            <a:lumMod val="50000"/>
                          </a:schemeClr>
                        </a:solidFill>
                        <a:effectLst/>
                        <a:latin typeface="Agency FB" panose="020B0503020202020204" pitchFamily="34" charset="0"/>
                      </a:endParaRPr>
                    </a:p>
                  </a:txBody>
                  <a:tcPr marL="4750" marR="4750" marT="4750" marB="0"/>
                </a:tc>
                <a:tc>
                  <a:txBody>
                    <a:bodyPr/>
                    <a:lstStyle/>
                    <a:p>
                      <a:pPr algn="l" fontAlgn="t"/>
                      <a:r>
                        <a:rPr lang="en-US" sz="1800" u="none" strike="noStrike" dirty="0">
                          <a:solidFill>
                            <a:schemeClr val="accent6">
                              <a:lumMod val="50000"/>
                            </a:schemeClr>
                          </a:solidFill>
                          <a:effectLst/>
                          <a:latin typeface="Agency FB" panose="020B0503020202020204" pitchFamily="34" charset="0"/>
                        </a:rPr>
                        <a:t>High</a:t>
                      </a:r>
                      <a:endParaRPr lang="en-US" sz="1800" b="1" i="0" u="none" strike="noStrike" dirty="0">
                        <a:solidFill>
                          <a:schemeClr val="accent6">
                            <a:lumMod val="50000"/>
                          </a:schemeClr>
                        </a:solidFill>
                        <a:effectLst/>
                        <a:latin typeface="Agency FB" panose="020B0503020202020204" pitchFamily="34" charset="0"/>
                      </a:endParaRPr>
                    </a:p>
                  </a:txBody>
                  <a:tcPr marL="4750" marR="4750" marT="4750" marB="0"/>
                </a:tc>
                <a:extLst>
                  <a:ext uri="{0D108BD9-81ED-4DB2-BD59-A6C34878D82A}">
                    <a16:rowId xmlns:a16="http://schemas.microsoft.com/office/drawing/2014/main" val="3582182228"/>
                  </a:ext>
                </a:extLst>
              </a:tr>
              <a:tr h="501862">
                <a:tc>
                  <a:txBody>
                    <a:bodyPr/>
                    <a:lstStyle/>
                    <a:p>
                      <a:pPr algn="l" fontAlgn="ctr"/>
                      <a:r>
                        <a:rPr lang="en-US" sz="1800" u="none" strike="noStrike">
                          <a:solidFill>
                            <a:schemeClr val="accent6">
                              <a:lumMod val="50000"/>
                            </a:schemeClr>
                          </a:solidFill>
                          <a:effectLst/>
                          <a:latin typeface="Agency FB" panose="020B0503020202020204" pitchFamily="34" charset="0"/>
                        </a:rPr>
                        <a:t>Requirement of large amount of Capital.</a:t>
                      </a:r>
                      <a:endParaRPr lang="en-US" sz="1800" b="0" i="0" u="none" strike="noStrike">
                        <a:solidFill>
                          <a:schemeClr val="accent6">
                            <a:lumMod val="50000"/>
                          </a:schemeClr>
                        </a:solidFill>
                        <a:effectLst/>
                        <a:latin typeface="Agency FB" panose="020B0503020202020204" pitchFamily="34" charset="0"/>
                      </a:endParaRPr>
                    </a:p>
                  </a:txBody>
                  <a:tcPr marL="42753" marR="4750" marT="4750" marB="0" anchor="ctr"/>
                </a:tc>
                <a:tc>
                  <a:txBody>
                    <a:bodyPr/>
                    <a:lstStyle/>
                    <a:p>
                      <a:pPr algn="l" fontAlgn="ctr"/>
                      <a:r>
                        <a:rPr lang="en-US" sz="1800" u="none" strike="noStrike">
                          <a:solidFill>
                            <a:schemeClr val="accent6">
                              <a:lumMod val="50000"/>
                            </a:schemeClr>
                          </a:solidFill>
                          <a:effectLst/>
                          <a:latin typeface="Agency FB" panose="020B0503020202020204" pitchFamily="34" charset="0"/>
                        </a:rPr>
                        <a:t>Presence of large number of indirect competitors.</a:t>
                      </a:r>
                      <a:endParaRPr lang="en-US" sz="1800" b="0" i="0" u="none" strike="noStrike">
                        <a:solidFill>
                          <a:schemeClr val="accent6">
                            <a:lumMod val="50000"/>
                          </a:schemeClr>
                        </a:solidFill>
                        <a:effectLst/>
                        <a:latin typeface="Agency FB" panose="020B0503020202020204" pitchFamily="34" charset="0"/>
                      </a:endParaRPr>
                    </a:p>
                  </a:txBody>
                  <a:tcPr marL="42753" marR="4750" marT="4750" marB="0" anchor="ctr"/>
                </a:tc>
                <a:tc rowSpan="4">
                  <a:txBody>
                    <a:bodyPr/>
                    <a:lstStyle/>
                    <a:p>
                      <a:pPr algn="l" fontAlgn="ctr"/>
                      <a:r>
                        <a:rPr lang="en-US" sz="1800" u="none" strike="noStrike">
                          <a:solidFill>
                            <a:schemeClr val="accent6">
                              <a:lumMod val="50000"/>
                            </a:schemeClr>
                          </a:solidFill>
                          <a:effectLst/>
                          <a:latin typeface="Agency FB" panose="020B0503020202020204" pitchFamily="34" charset="0"/>
                        </a:rPr>
                        <a:t>Presence of large number of direct and indirect competitors.</a:t>
                      </a:r>
                      <a:endParaRPr lang="en-US" sz="1800" b="0" i="0" u="none" strike="noStrike">
                        <a:solidFill>
                          <a:schemeClr val="accent6">
                            <a:lumMod val="50000"/>
                          </a:schemeClr>
                        </a:solidFill>
                        <a:effectLst/>
                        <a:latin typeface="Agency FB" panose="020B0503020202020204" pitchFamily="34" charset="0"/>
                      </a:endParaRPr>
                    </a:p>
                  </a:txBody>
                  <a:tcPr marL="42753" marR="4750" marT="4750" marB="0" anchor="ctr"/>
                </a:tc>
                <a:tc rowSpan="4">
                  <a:txBody>
                    <a:bodyPr/>
                    <a:lstStyle/>
                    <a:p>
                      <a:pPr algn="l" fontAlgn="ctr"/>
                      <a:r>
                        <a:rPr lang="en-US" sz="1800" u="none" strike="noStrike">
                          <a:solidFill>
                            <a:schemeClr val="accent6">
                              <a:lumMod val="50000"/>
                            </a:schemeClr>
                          </a:solidFill>
                          <a:effectLst/>
                          <a:latin typeface="Agency FB" panose="020B0503020202020204" pitchFamily="34" charset="0"/>
                        </a:rPr>
                        <a:t>Inter-related benefits of the supplier and the firm.</a:t>
                      </a:r>
                      <a:endParaRPr lang="en-US" sz="1800" b="0" i="0" u="none" strike="noStrike">
                        <a:solidFill>
                          <a:schemeClr val="accent6">
                            <a:lumMod val="50000"/>
                          </a:schemeClr>
                        </a:solidFill>
                        <a:effectLst/>
                        <a:latin typeface="Agency FB" panose="020B0503020202020204" pitchFamily="34" charset="0"/>
                      </a:endParaRPr>
                    </a:p>
                  </a:txBody>
                  <a:tcPr marL="42753" marR="4750" marT="4750" marB="0" anchor="ctr"/>
                </a:tc>
                <a:tc>
                  <a:txBody>
                    <a:bodyPr/>
                    <a:lstStyle/>
                    <a:p>
                      <a:pPr algn="l" fontAlgn="ctr"/>
                      <a:r>
                        <a:rPr lang="en-US" sz="1800" u="none" strike="noStrike">
                          <a:solidFill>
                            <a:schemeClr val="accent6">
                              <a:lumMod val="50000"/>
                            </a:schemeClr>
                          </a:solidFill>
                          <a:effectLst/>
                          <a:latin typeface="Agency FB" panose="020B0503020202020204" pitchFamily="34" charset="0"/>
                        </a:rPr>
                        <a:t>Presence of large number of direct and indirect competitors.</a:t>
                      </a:r>
                      <a:endParaRPr lang="en-US" sz="1800" b="0" i="0" u="none" strike="noStrike">
                        <a:solidFill>
                          <a:schemeClr val="accent6">
                            <a:lumMod val="50000"/>
                          </a:schemeClr>
                        </a:solidFill>
                        <a:effectLst/>
                        <a:latin typeface="Agency FB" panose="020B0503020202020204" pitchFamily="34" charset="0"/>
                      </a:endParaRPr>
                    </a:p>
                  </a:txBody>
                  <a:tcPr marL="42753" marR="4750" marT="4750" marB="0" anchor="ctr"/>
                </a:tc>
                <a:extLst>
                  <a:ext uri="{0D108BD9-81ED-4DB2-BD59-A6C34878D82A}">
                    <a16:rowId xmlns:a16="http://schemas.microsoft.com/office/drawing/2014/main" val="758168311"/>
                  </a:ext>
                </a:extLst>
              </a:tr>
              <a:tr h="501862">
                <a:tc>
                  <a:txBody>
                    <a:bodyPr/>
                    <a:lstStyle/>
                    <a:p>
                      <a:pPr algn="l" fontAlgn="ctr"/>
                      <a:r>
                        <a:rPr lang="en-US" sz="1800" u="none" strike="noStrike">
                          <a:solidFill>
                            <a:schemeClr val="accent6">
                              <a:lumMod val="50000"/>
                            </a:schemeClr>
                          </a:solidFill>
                          <a:effectLst/>
                          <a:latin typeface="Agency FB" panose="020B0503020202020204" pitchFamily="34" charset="0"/>
                        </a:rPr>
                        <a:t>Presence of number of competitors.</a:t>
                      </a:r>
                      <a:endParaRPr lang="en-US" sz="1800" b="0" i="0" u="none" strike="noStrike">
                        <a:solidFill>
                          <a:schemeClr val="accent6">
                            <a:lumMod val="50000"/>
                          </a:schemeClr>
                        </a:solidFill>
                        <a:effectLst/>
                        <a:latin typeface="Agency FB" panose="020B0503020202020204" pitchFamily="34" charset="0"/>
                      </a:endParaRPr>
                    </a:p>
                  </a:txBody>
                  <a:tcPr marL="42753" marR="4750" marT="4750" marB="0" anchor="ctr"/>
                </a:tc>
                <a:tc>
                  <a:txBody>
                    <a:bodyPr/>
                    <a:lstStyle/>
                    <a:p>
                      <a:pPr algn="l" fontAlgn="ctr"/>
                      <a:r>
                        <a:rPr lang="en-US" sz="1800" u="none" strike="noStrike">
                          <a:solidFill>
                            <a:schemeClr val="accent6">
                              <a:lumMod val="50000"/>
                            </a:schemeClr>
                          </a:solidFill>
                          <a:effectLst/>
                          <a:latin typeface="Agency FB" panose="020B0503020202020204" pitchFamily="34" charset="0"/>
                        </a:rPr>
                        <a:t>Changing consumer preferences.</a:t>
                      </a:r>
                      <a:endParaRPr lang="en-US" sz="1800" b="0" i="0" u="none" strike="noStrike">
                        <a:solidFill>
                          <a:schemeClr val="accent6">
                            <a:lumMod val="50000"/>
                          </a:schemeClr>
                        </a:solidFill>
                        <a:effectLst/>
                        <a:latin typeface="Agency FB" panose="020B0503020202020204" pitchFamily="34" charset="0"/>
                      </a:endParaRPr>
                    </a:p>
                  </a:txBody>
                  <a:tcPr marL="42753" marR="4750" marT="4750" marB="0" anchor="ctr"/>
                </a:tc>
                <a:tc vMerge="1">
                  <a:txBody>
                    <a:bodyPr/>
                    <a:lstStyle/>
                    <a:p>
                      <a:endParaRPr lang="en-US"/>
                    </a:p>
                  </a:txBody>
                  <a:tcPr/>
                </a:tc>
                <a:tc vMerge="1">
                  <a:txBody>
                    <a:bodyPr/>
                    <a:lstStyle/>
                    <a:p>
                      <a:endParaRPr lang="en-US"/>
                    </a:p>
                  </a:txBody>
                  <a:tcPr/>
                </a:tc>
                <a:tc>
                  <a:txBody>
                    <a:bodyPr/>
                    <a:lstStyle/>
                    <a:p>
                      <a:pPr algn="l" fontAlgn="ctr"/>
                      <a:r>
                        <a:rPr lang="en-US" sz="1800" u="none" strike="noStrike">
                          <a:solidFill>
                            <a:schemeClr val="accent6">
                              <a:lumMod val="50000"/>
                            </a:schemeClr>
                          </a:solidFill>
                          <a:effectLst/>
                          <a:latin typeface="Agency FB" panose="020B0503020202020204" pitchFamily="34" charset="0"/>
                        </a:rPr>
                        <a:t>Changing consumer preferences.</a:t>
                      </a:r>
                      <a:endParaRPr lang="en-US" sz="1800" b="0" i="0" u="none" strike="noStrike">
                        <a:solidFill>
                          <a:schemeClr val="accent6">
                            <a:lumMod val="50000"/>
                          </a:schemeClr>
                        </a:solidFill>
                        <a:effectLst/>
                        <a:latin typeface="Agency FB" panose="020B0503020202020204" pitchFamily="34" charset="0"/>
                      </a:endParaRPr>
                    </a:p>
                  </a:txBody>
                  <a:tcPr marL="42753" marR="4750" marT="4750" marB="0" anchor="ctr"/>
                </a:tc>
                <a:extLst>
                  <a:ext uri="{0D108BD9-81ED-4DB2-BD59-A6C34878D82A}">
                    <a16:rowId xmlns:a16="http://schemas.microsoft.com/office/drawing/2014/main" val="3426989596"/>
                  </a:ext>
                </a:extLst>
              </a:tr>
              <a:tr h="253085">
                <a:tc>
                  <a:txBody>
                    <a:bodyPr/>
                    <a:lstStyle/>
                    <a:p>
                      <a:pPr algn="l" fontAlgn="ctr"/>
                      <a:r>
                        <a:rPr lang="en-US" sz="1800" u="none" strike="noStrike">
                          <a:solidFill>
                            <a:schemeClr val="accent6">
                              <a:lumMod val="50000"/>
                            </a:schemeClr>
                          </a:solidFill>
                          <a:effectLst/>
                          <a:latin typeface="Agency FB" panose="020B0503020202020204" pitchFamily="34" charset="0"/>
                        </a:rPr>
                        <a:t>High growth potential.</a:t>
                      </a:r>
                      <a:endParaRPr lang="en-US" sz="1800" b="0" i="0" u="none" strike="noStrike">
                        <a:solidFill>
                          <a:schemeClr val="accent6">
                            <a:lumMod val="50000"/>
                          </a:schemeClr>
                        </a:solidFill>
                        <a:effectLst/>
                        <a:latin typeface="Agency FB" panose="020B0503020202020204" pitchFamily="34" charset="0"/>
                      </a:endParaRPr>
                    </a:p>
                  </a:txBody>
                  <a:tcPr marL="42753" marR="4750" marT="4750" marB="0" anchor="ctr"/>
                </a:tc>
                <a:tc>
                  <a:txBody>
                    <a:bodyPr/>
                    <a:lstStyle/>
                    <a:p>
                      <a:pPr algn="l" fontAlgn="t"/>
                      <a:r>
                        <a:rPr lang="en-US" sz="1800" u="none" strike="noStrike">
                          <a:solidFill>
                            <a:schemeClr val="accent6">
                              <a:lumMod val="50000"/>
                            </a:schemeClr>
                          </a:solidFill>
                          <a:effectLst/>
                          <a:latin typeface="Agency FB" panose="020B0503020202020204" pitchFamily="34" charset="0"/>
                        </a:rPr>
                        <a:t> </a:t>
                      </a:r>
                      <a:endParaRPr lang="en-US" sz="1800" b="0" i="0" u="none" strike="noStrike">
                        <a:solidFill>
                          <a:schemeClr val="accent6">
                            <a:lumMod val="50000"/>
                          </a:schemeClr>
                        </a:solidFill>
                        <a:effectLst/>
                        <a:latin typeface="Agency FB" panose="020B0503020202020204" pitchFamily="34" charset="0"/>
                      </a:endParaRPr>
                    </a:p>
                  </a:txBody>
                  <a:tcPr marL="4750" marR="4750" marT="4750" marB="0"/>
                </a:tc>
                <a:tc vMerge="1">
                  <a:txBody>
                    <a:bodyPr/>
                    <a:lstStyle/>
                    <a:p>
                      <a:endParaRPr lang="en-US"/>
                    </a:p>
                  </a:txBody>
                  <a:tcPr/>
                </a:tc>
                <a:tc vMerge="1">
                  <a:txBody>
                    <a:bodyPr/>
                    <a:lstStyle/>
                    <a:p>
                      <a:endParaRPr lang="en-US"/>
                    </a:p>
                  </a:txBody>
                  <a:tcPr/>
                </a:tc>
                <a:tc>
                  <a:txBody>
                    <a:bodyPr/>
                    <a:lstStyle/>
                    <a:p>
                      <a:pPr algn="l" fontAlgn="t"/>
                      <a:r>
                        <a:rPr lang="en-US" sz="1800" u="none" strike="noStrike">
                          <a:solidFill>
                            <a:schemeClr val="accent6">
                              <a:lumMod val="50000"/>
                            </a:schemeClr>
                          </a:solidFill>
                          <a:effectLst/>
                          <a:latin typeface="Agency FB" panose="020B0503020202020204" pitchFamily="34" charset="0"/>
                        </a:rPr>
                        <a:t> </a:t>
                      </a:r>
                      <a:endParaRPr lang="en-US" sz="1800" b="0" i="0" u="none" strike="noStrike">
                        <a:solidFill>
                          <a:schemeClr val="accent6">
                            <a:lumMod val="50000"/>
                          </a:schemeClr>
                        </a:solidFill>
                        <a:effectLst/>
                        <a:latin typeface="Agency FB" panose="020B0503020202020204" pitchFamily="34" charset="0"/>
                      </a:endParaRPr>
                    </a:p>
                  </a:txBody>
                  <a:tcPr marL="4750" marR="4750" marT="4750" marB="0"/>
                </a:tc>
                <a:extLst>
                  <a:ext uri="{0D108BD9-81ED-4DB2-BD59-A6C34878D82A}">
                    <a16:rowId xmlns:a16="http://schemas.microsoft.com/office/drawing/2014/main" val="3376757544"/>
                  </a:ext>
                </a:extLst>
              </a:tr>
              <a:tr h="253085">
                <a:tc>
                  <a:txBody>
                    <a:bodyPr/>
                    <a:lstStyle/>
                    <a:p>
                      <a:pPr algn="l" fontAlgn="t"/>
                      <a:r>
                        <a:rPr lang="en-US" sz="1800" u="none" strike="noStrike">
                          <a:solidFill>
                            <a:schemeClr val="accent6">
                              <a:lumMod val="50000"/>
                            </a:schemeClr>
                          </a:solidFill>
                          <a:effectLst/>
                          <a:latin typeface="Agency FB" panose="020B0503020202020204" pitchFamily="34" charset="0"/>
                        </a:rPr>
                        <a:t> </a:t>
                      </a:r>
                      <a:endParaRPr lang="en-US" sz="1800" b="0" i="0" u="none" strike="noStrike">
                        <a:solidFill>
                          <a:schemeClr val="accent6">
                            <a:lumMod val="50000"/>
                          </a:schemeClr>
                        </a:solidFill>
                        <a:effectLst/>
                        <a:latin typeface="Agency FB" panose="020B0503020202020204" pitchFamily="34" charset="0"/>
                      </a:endParaRPr>
                    </a:p>
                  </a:txBody>
                  <a:tcPr marL="4750" marR="4750" marT="4750" marB="0"/>
                </a:tc>
                <a:tc>
                  <a:txBody>
                    <a:bodyPr/>
                    <a:lstStyle/>
                    <a:p>
                      <a:pPr algn="l" fontAlgn="t"/>
                      <a:r>
                        <a:rPr lang="en-US" sz="1800" u="none" strike="noStrike">
                          <a:solidFill>
                            <a:schemeClr val="accent6">
                              <a:lumMod val="50000"/>
                            </a:schemeClr>
                          </a:solidFill>
                          <a:effectLst/>
                          <a:latin typeface="Agency FB" panose="020B0503020202020204" pitchFamily="34" charset="0"/>
                        </a:rPr>
                        <a:t> </a:t>
                      </a:r>
                      <a:endParaRPr lang="en-US" sz="1800" b="0" i="0" u="none" strike="noStrike">
                        <a:solidFill>
                          <a:schemeClr val="accent6">
                            <a:lumMod val="50000"/>
                          </a:schemeClr>
                        </a:solidFill>
                        <a:effectLst/>
                        <a:latin typeface="Agency FB" panose="020B0503020202020204" pitchFamily="34" charset="0"/>
                      </a:endParaRPr>
                    </a:p>
                  </a:txBody>
                  <a:tcPr marL="4750" marR="4750" marT="4750" marB="0"/>
                </a:tc>
                <a:tc vMerge="1">
                  <a:txBody>
                    <a:bodyPr/>
                    <a:lstStyle/>
                    <a:p>
                      <a:endParaRPr lang="en-US"/>
                    </a:p>
                  </a:txBody>
                  <a:tcPr/>
                </a:tc>
                <a:tc vMerge="1">
                  <a:txBody>
                    <a:bodyPr/>
                    <a:lstStyle/>
                    <a:p>
                      <a:endParaRPr lang="en-US"/>
                    </a:p>
                  </a:txBody>
                  <a:tcPr/>
                </a:tc>
                <a:tc>
                  <a:txBody>
                    <a:bodyPr/>
                    <a:lstStyle/>
                    <a:p>
                      <a:pPr algn="l" fontAlgn="t"/>
                      <a:r>
                        <a:rPr lang="en-US" sz="1800" u="none" strike="noStrike" dirty="0">
                          <a:solidFill>
                            <a:schemeClr val="accent6">
                              <a:lumMod val="50000"/>
                            </a:schemeClr>
                          </a:solidFill>
                          <a:effectLst/>
                          <a:latin typeface="Agency FB" panose="020B0503020202020204" pitchFamily="34" charset="0"/>
                        </a:rPr>
                        <a:t> </a:t>
                      </a:r>
                      <a:endParaRPr lang="en-US" sz="1800" b="0" i="0" u="none" strike="noStrike" dirty="0">
                        <a:solidFill>
                          <a:schemeClr val="accent6">
                            <a:lumMod val="50000"/>
                          </a:schemeClr>
                        </a:solidFill>
                        <a:effectLst/>
                        <a:latin typeface="Agency FB" panose="020B0503020202020204" pitchFamily="34" charset="0"/>
                      </a:endParaRPr>
                    </a:p>
                  </a:txBody>
                  <a:tcPr marL="4750" marR="4750" marT="4750" marB="0"/>
                </a:tc>
                <a:extLst>
                  <a:ext uri="{0D108BD9-81ED-4DB2-BD59-A6C34878D82A}">
                    <a16:rowId xmlns:a16="http://schemas.microsoft.com/office/drawing/2014/main" val="4049083331"/>
                  </a:ext>
                </a:extLst>
              </a:tr>
            </a:tbl>
          </a:graphicData>
        </a:graphic>
      </p:graphicFrame>
    </p:spTree>
    <p:extLst>
      <p:ext uri="{BB962C8B-B14F-4D97-AF65-F5344CB8AC3E}">
        <p14:creationId xmlns:p14="http://schemas.microsoft.com/office/powerpoint/2010/main" val="4270285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B58B-DF4E-4283-BB1D-F9FF8BD92268}"/>
              </a:ext>
            </a:extLst>
          </p:cNvPr>
          <p:cNvSpPr>
            <a:spLocks noGrp="1"/>
          </p:cNvSpPr>
          <p:nvPr>
            <p:ph type="title"/>
          </p:nvPr>
        </p:nvSpPr>
        <p:spPr>
          <a:xfrm>
            <a:off x="-1" y="-1"/>
            <a:ext cx="8426549" cy="660397"/>
          </a:xfrm>
        </p:spPr>
        <p:style>
          <a:lnRef idx="1">
            <a:schemeClr val="accent3"/>
          </a:lnRef>
          <a:fillRef idx="2">
            <a:schemeClr val="accent3"/>
          </a:fillRef>
          <a:effectRef idx="1">
            <a:schemeClr val="accent3"/>
          </a:effectRef>
          <a:fontRef idx="minor">
            <a:schemeClr val="dk1"/>
          </a:fontRef>
        </p:style>
        <p:txBody>
          <a:bodyPr>
            <a:noAutofit/>
          </a:bodyPr>
          <a:lstStyle/>
          <a:p>
            <a:r>
              <a:rPr lang="en-US" b="1" dirty="0">
                <a:solidFill>
                  <a:schemeClr val="accent4">
                    <a:lumMod val="50000"/>
                  </a:schemeClr>
                </a:solidFill>
                <a:latin typeface="Agency FB" panose="020B0503020202020204" pitchFamily="34" charset="0"/>
              </a:rPr>
              <a:t>D. Positioning </a:t>
            </a:r>
          </a:p>
        </p:txBody>
      </p:sp>
      <p:sp>
        <p:nvSpPr>
          <p:cNvPr id="3" name="Content Placeholder 2">
            <a:extLst>
              <a:ext uri="{FF2B5EF4-FFF2-40B4-BE49-F238E27FC236}">
                <a16:creationId xmlns:a16="http://schemas.microsoft.com/office/drawing/2014/main" id="{2721A4B7-90E0-4BCF-A736-5B4482B5566E}"/>
              </a:ext>
            </a:extLst>
          </p:cNvPr>
          <p:cNvSpPr>
            <a:spLocks noGrp="1"/>
          </p:cNvSpPr>
          <p:nvPr>
            <p:ph idx="1"/>
          </p:nvPr>
        </p:nvSpPr>
        <p:spPr>
          <a:xfrm>
            <a:off x="-1" y="858130"/>
            <a:ext cx="10515600" cy="5999870"/>
          </a:xfrm>
        </p:spPr>
        <p:txBody>
          <a:bodyPr>
            <a:normAutofit/>
          </a:bodyPr>
          <a:lstStyle/>
          <a:p>
            <a:pPr>
              <a:buFont typeface="Wingdings" panose="05000000000000000000" pitchFamily="2" charset="2"/>
              <a:buChar char="ü"/>
            </a:pPr>
            <a:r>
              <a:rPr lang="en-US" sz="4400" b="1" dirty="0">
                <a:solidFill>
                  <a:schemeClr val="accent6">
                    <a:lumMod val="50000"/>
                  </a:schemeClr>
                </a:solidFill>
                <a:latin typeface="Arabic Typesetting" panose="03020402040406030203" pitchFamily="66" charset="-78"/>
                <a:cs typeface="Arabic Typesetting" panose="03020402040406030203" pitchFamily="66" charset="-78"/>
              </a:rPr>
              <a:t>A good quality product with different verity</a:t>
            </a:r>
          </a:p>
          <a:p>
            <a:pPr>
              <a:buFont typeface="Wingdings" panose="05000000000000000000" pitchFamily="2" charset="2"/>
              <a:buChar char="ü"/>
            </a:pPr>
            <a:r>
              <a:rPr lang="en-US" sz="4400" b="1" dirty="0">
                <a:solidFill>
                  <a:schemeClr val="accent6">
                    <a:lumMod val="50000"/>
                  </a:schemeClr>
                </a:solidFill>
                <a:latin typeface="Arabic Typesetting" panose="03020402040406030203" pitchFamily="66" charset="-78"/>
                <a:cs typeface="Arabic Typesetting" panose="03020402040406030203" pitchFamily="66" charset="-78"/>
              </a:rPr>
              <a:t>Standard row material and fresh food for customers </a:t>
            </a:r>
          </a:p>
          <a:p>
            <a:pPr>
              <a:buFont typeface="Wingdings" panose="05000000000000000000" pitchFamily="2" charset="2"/>
              <a:buChar char="ü"/>
            </a:pPr>
            <a:r>
              <a:rPr lang="en-US" sz="4400" b="1" dirty="0">
                <a:solidFill>
                  <a:schemeClr val="accent6">
                    <a:lumMod val="50000"/>
                  </a:schemeClr>
                </a:solidFill>
                <a:latin typeface="Arabic Typesetting" panose="03020402040406030203" pitchFamily="66" charset="-78"/>
                <a:cs typeface="Arabic Typesetting" panose="03020402040406030203" pitchFamily="66" charset="-78"/>
              </a:rPr>
              <a:t>Middle and low income group people </a:t>
            </a:r>
          </a:p>
          <a:p>
            <a:pPr>
              <a:buFont typeface="Wingdings" panose="05000000000000000000" pitchFamily="2" charset="2"/>
              <a:buChar char="ü"/>
            </a:pPr>
            <a:r>
              <a:rPr lang="en-US" sz="4400" b="1" dirty="0">
                <a:solidFill>
                  <a:schemeClr val="accent6">
                    <a:lumMod val="50000"/>
                  </a:schemeClr>
                </a:solidFill>
                <a:latin typeface="Arabic Typesetting" panose="03020402040406030203" pitchFamily="66" charset="-78"/>
                <a:cs typeface="Arabic Typesetting" panose="03020402040406030203" pitchFamily="66" charset="-78"/>
              </a:rPr>
              <a:t>Mainly Student, couples, employees </a:t>
            </a:r>
          </a:p>
          <a:p>
            <a:pPr>
              <a:buFont typeface="Wingdings" panose="05000000000000000000" pitchFamily="2" charset="2"/>
              <a:buChar char="ü"/>
            </a:pPr>
            <a:r>
              <a:rPr lang="en-US" sz="4400" b="1" dirty="0">
                <a:solidFill>
                  <a:schemeClr val="accent6">
                    <a:lumMod val="50000"/>
                  </a:schemeClr>
                </a:solidFill>
                <a:latin typeface="Arabic Typesetting" panose="03020402040406030203" pitchFamily="66" charset="-78"/>
                <a:cs typeface="Arabic Typesetting" panose="03020402040406030203" pitchFamily="66" charset="-78"/>
              </a:rPr>
              <a:t>Clean and hygienic branded Vada-pav</a:t>
            </a:r>
          </a:p>
          <a:p>
            <a:pPr>
              <a:buFont typeface="Wingdings" panose="05000000000000000000" pitchFamily="2" charset="2"/>
              <a:buChar char="ü"/>
            </a:pPr>
            <a:r>
              <a:rPr lang="en-US" sz="4400" b="1" dirty="0">
                <a:solidFill>
                  <a:schemeClr val="accent6">
                    <a:lumMod val="50000"/>
                  </a:schemeClr>
                </a:solidFill>
                <a:latin typeface="Arabic Typesetting" panose="03020402040406030203" pitchFamily="66" charset="-78"/>
                <a:cs typeface="Arabic Typesetting" panose="03020402040406030203" pitchFamily="66" charset="-78"/>
              </a:rPr>
              <a:t>Low price with best quality compare to others </a:t>
            </a:r>
          </a:p>
          <a:p>
            <a:pPr>
              <a:buFont typeface="Wingdings" panose="05000000000000000000" pitchFamily="2" charset="2"/>
              <a:buChar char="ü"/>
            </a:pPr>
            <a:r>
              <a:rPr lang="en-US" sz="4400" b="1" dirty="0">
                <a:solidFill>
                  <a:schemeClr val="accent6">
                    <a:lumMod val="50000"/>
                  </a:schemeClr>
                </a:solidFill>
                <a:latin typeface="Arabic Typesetting" panose="03020402040406030203" pitchFamily="66" charset="-78"/>
                <a:cs typeface="Arabic Typesetting" panose="03020402040406030203" pitchFamily="66" charset="-78"/>
              </a:rPr>
              <a:t>Best Services &amp; Amenities compare to others  </a:t>
            </a:r>
          </a:p>
          <a:p>
            <a:pPr>
              <a:buFont typeface="Wingdings" panose="05000000000000000000" pitchFamily="2" charset="2"/>
              <a:buChar char="ü"/>
            </a:pPr>
            <a:endParaRPr lang="en-US" sz="4400" b="1" dirty="0">
              <a:solidFill>
                <a:schemeClr val="accent6">
                  <a:lumMod val="50000"/>
                </a:schemeClr>
              </a:solidFill>
              <a:latin typeface="Arabic Typesetting" panose="03020402040406030203" pitchFamily="66" charset="-78"/>
              <a:cs typeface="Arabic Typesetting" panose="03020402040406030203" pitchFamily="66" charset="-78"/>
            </a:endParaRPr>
          </a:p>
        </p:txBody>
      </p:sp>
      <p:pic>
        <p:nvPicPr>
          <p:cNvPr id="8" name="Picture 7">
            <a:extLst>
              <a:ext uri="{FF2B5EF4-FFF2-40B4-BE49-F238E27FC236}">
                <a16:creationId xmlns:a16="http://schemas.microsoft.com/office/drawing/2014/main" id="{DAD3C1BF-D74D-4DD1-BE1C-D23CE033A9D8}"/>
              </a:ext>
            </a:extLst>
          </p:cNvPr>
          <p:cNvPicPr>
            <a:picLocks noChangeAspect="1"/>
          </p:cNvPicPr>
          <p:nvPr/>
        </p:nvPicPr>
        <p:blipFill>
          <a:blip r:embed="rId2">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09941" y="660397"/>
            <a:ext cx="4745183" cy="3163455"/>
          </a:xfrm>
          <a:prstGeom prst="rect">
            <a:avLst/>
          </a:prstGeom>
          <a:ln>
            <a:noFill/>
          </a:ln>
          <a:effectLst>
            <a:reflection blurRad="6350" stA="50000" endA="275" endPos="40000" dist="101600" dir="5400000" sy="-100000" algn="bl" rotWithShape="0"/>
            <a:softEdge rad="112500"/>
          </a:effectLst>
          <a:scene3d>
            <a:camera prst="isometricLeftDown"/>
            <a:lightRig rig="threePt" dir="t"/>
          </a:scene3d>
        </p:spPr>
      </p:pic>
    </p:spTree>
    <p:extLst>
      <p:ext uri="{BB962C8B-B14F-4D97-AF65-F5344CB8AC3E}">
        <p14:creationId xmlns:p14="http://schemas.microsoft.com/office/powerpoint/2010/main" val="118537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5BFDA-FE87-4BB8-BF4E-93E1108A99B4}"/>
              </a:ext>
            </a:extLst>
          </p:cNvPr>
          <p:cNvSpPr>
            <a:spLocks noGrp="1"/>
          </p:cNvSpPr>
          <p:nvPr>
            <p:ph idx="1"/>
          </p:nvPr>
        </p:nvSpPr>
        <p:spPr/>
        <p:txBody>
          <a:bodyPr>
            <a:normAutofit/>
          </a:bodyPr>
          <a:lstStyle/>
          <a:p>
            <a:pPr marL="0" indent="0">
              <a:buNone/>
            </a:pPr>
            <a:r>
              <a:rPr lang="en-US" sz="11500" b="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THANK YOU</a:t>
            </a:r>
          </a:p>
        </p:txBody>
      </p:sp>
      <p:pic>
        <p:nvPicPr>
          <p:cNvPr id="5" name="Picture 4">
            <a:extLst>
              <a:ext uri="{FF2B5EF4-FFF2-40B4-BE49-F238E27FC236}">
                <a16:creationId xmlns:a16="http://schemas.microsoft.com/office/drawing/2014/main" id="{6207B504-C87C-403F-BC81-1AE1F136B1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471" y="2600326"/>
            <a:ext cx="5040923" cy="3520770"/>
          </a:xfrm>
          <a:prstGeom prst="rect">
            <a:avLst/>
          </a:prstGeom>
        </p:spPr>
      </p:pic>
    </p:spTree>
    <p:extLst>
      <p:ext uri="{BB962C8B-B14F-4D97-AF65-F5344CB8AC3E}">
        <p14:creationId xmlns:p14="http://schemas.microsoft.com/office/powerpoint/2010/main" val="2124790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673</Words>
  <Application>Microsoft Office PowerPoint</Application>
  <PresentationFormat>Widescreen</PresentationFormat>
  <Paragraphs>225</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Agency FB</vt:lpstr>
      <vt:lpstr>Arabic Typesetting</vt:lpstr>
      <vt:lpstr>Arial</vt:lpstr>
      <vt:lpstr>Calibri</vt:lpstr>
      <vt:lpstr>Calibri Light</vt:lpstr>
      <vt:lpstr>Wingdings</vt:lpstr>
      <vt:lpstr>Office Theme</vt:lpstr>
      <vt:lpstr>CASE STUDY-VADA PAV (A study for the new Vada pav shop in the Shivaji Nagar, Pune)  </vt:lpstr>
      <vt:lpstr>Introduction </vt:lpstr>
      <vt:lpstr> A. Pricing  </vt:lpstr>
      <vt:lpstr>B. Differentiation</vt:lpstr>
      <vt:lpstr>Top -10 Wada pav shop in Shivaji Nagar (IN 5 km area)</vt:lpstr>
      <vt:lpstr>C. Competitor’s analysis</vt:lpstr>
      <vt:lpstr>D. Positioning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STUDY-VADA PAV (A study for the new Vada pav shop in the Shivaji Nagar, Pune)  </dc:title>
  <dc:creator>Surendra upadhyay</dc:creator>
  <cp:lastModifiedBy>Surendra upadhyay</cp:lastModifiedBy>
  <cp:revision>1</cp:revision>
  <dcterms:created xsi:type="dcterms:W3CDTF">2021-07-28T17:53:09Z</dcterms:created>
  <dcterms:modified xsi:type="dcterms:W3CDTF">2021-07-28T17:53:34Z</dcterms:modified>
</cp:coreProperties>
</file>